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5"/>
  </p:notesMasterIdLst>
  <p:sldIdLst>
    <p:sldId id="857" r:id="rId2"/>
    <p:sldId id="850" r:id="rId3"/>
    <p:sldId id="903" r:id="rId4"/>
    <p:sldId id="870" r:id="rId5"/>
    <p:sldId id="864" r:id="rId6"/>
    <p:sldId id="908" r:id="rId7"/>
    <p:sldId id="909" r:id="rId8"/>
    <p:sldId id="910" r:id="rId9"/>
    <p:sldId id="913" r:id="rId10"/>
    <p:sldId id="848" r:id="rId11"/>
    <p:sldId id="828" r:id="rId12"/>
    <p:sldId id="880" r:id="rId13"/>
    <p:sldId id="904" r:id="rId14"/>
  </p:sldIdLst>
  <p:sldSz cx="12188825" cy="6858000"/>
  <p:notesSz cx="6858000" cy="9144000"/>
  <p:defaultTextStyle>
    <a:defPPr>
      <a:defRPr lang="ja-JP"/>
    </a:defPPr>
    <a:lvl1pPr marL="0" algn="l" defTabSz="45712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23" algn="l" defTabSz="45712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246" algn="l" defTabSz="45712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370" algn="l" defTabSz="45712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492" algn="l" defTabSz="45712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616" algn="l" defTabSz="45712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2738" algn="l" defTabSz="45712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199860" algn="l" defTabSz="45712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6982" algn="l" defTabSz="45712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F81BD"/>
    <a:srgbClr val="8EB4E3"/>
    <a:srgbClr val="BFBFBF"/>
    <a:srgbClr val="FF8E91"/>
    <a:srgbClr val="FF4C68"/>
    <a:srgbClr val="FF304E"/>
    <a:srgbClr val="262626"/>
    <a:srgbClr val="404040"/>
    <a:srgbClr val="606060"/>
    <a:srgbClr val="68B2E3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78378" autoAdjust="0"/>
  </p:normalViewPr>
  <p:slideViewPr>
    <p:cSldViewPr snapToGrid="0" snapToObjects="1">
      <p:cViewPr varScale="1">
        <p:scale>
          <a:sx n="140" d="100"/>
          <a:sy n="140" d="100"/>
        </p:scale>
        <p:origin x="-96" y="-42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5C8A4-0B6B-E444-A3FC-83FFB10CDA2A}" type="datetimeFigureOut">
              <a:rPr lang="ja-JP" altLang="en-US" smtClean="0"/>
              <a:pPr/>
              <a:t>17.12.7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70DE0-D2AD-C647-9B44-D7B126F4678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3687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Now, let’s move on to the clinical case.</a:t>
            </a:r>
          </a:p>
          <a:p>
            <a:endParaRPr kumimoji="1" lang="ja-JP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patient was 45 years old male.</a:t>
            </a:r>
            <a:r>
              <a:rPr lang="ja-JP" altLang="en-US" dirty="0" smtClean="0"/>
              <a:t> 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70DE0-D2AD-C647-9B44-D7B126F4678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324" y="3886202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8263-913C-F946-8B64-979AECCF0275}" type="datetimeFigureOut">
              <a:rPr lang="ja-JP" altLang="en-US" smtClean="0"/>
              <a:pPr/>
              <a:t>17.12.7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C3AA-CB1A-7B4E-8B29-558FF1EBF9F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8263-913C-F946-8B64-979AECCF0275}" type="datetimeFigureOut">
              <a:rPr lang="ja-JP" altLang="en-US" smtClean="0"/>
              <a:pPr/>
              <a:t>17.12.7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C3AA-CB1A-7B4E-8B29-558FF1EBF9F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8263-913C-F946-8B64-979AECCF0275}" type="datetimeFigureOut">
              <a:rPr lang="ja-JP" altLang="en-US" smtClean="0"/>
              <a:pPr/>
              <a:t>17.12.7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C3AA-CB1A-7B4E-8B29-558FF1EBF9F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8263-913C-F946-8B64-979AECCF0275}" type="datetimeFigureOut">
              <a:rPr lang="ja-JP" altLang="en-US" smtClean="0"/>
              <a:pPr/>
              <a:t>17.12.7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C3AA-CB1A-7B4E-8B29-558FF1EBF9F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2833" y="2906715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8263-913C-F946-8B64-979AECCF0275}" type="datetimeFigureOut">
              <a:rPr lang="ja-JP" altLang="en-US" smtClean="0"/>
              <a:pPr/>
              <a:t>17.12.7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C3AA-CB1A-7B4E-8B29-558FF1EBF9F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441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5988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8263-913C-F946-8B64-979AECCF0275}" type="datetimeFigureOut">
              <a:rPr lang="ja-JP" altLang="en-US" smtClean="0"/>
              <a:pPr/>
              <a:t>17.12.7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C3AA-CB1A-7B4E-8B29-558FF1EBF9F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441" y="1535115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8" indent="0">
              <a:buNone/>
              <a:defRPr sz="1600" b="1"/>
            </a:lvl7pPr>
            <a:lvl8pPr marL="3199860" indent="0">
              <a:buNone/>
              <a:defRPr sz="1600" b="1"/>
            </a:lvl8pPr>
            <a:lvl9pPr marL="3656982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1754" y="1535115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8" indent="0">
              <a:buNone/>
              <a:defRPr sz="1600" b="1"/>
            </a:lvl7pPr>
            <a:lvl8pPr marL="3199860" indent="0">
              <a:buNone/>
              <a:defRPr sz="1600" b="1"/>
            </a:lvl8pPr>
            <a:lvl9pPr marL="3656982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8263-913C-F946-8B64-979AECCF0275}" type="datetimeFigureOut">
              <a:rPr lang="ja-JP" altLang="en-US" smtClean="0"/>
              <a:pPr/>
              <a:t>17.12.7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C3AA-CB1A-7B4E-8B29-558FF1EBF9F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8263-913C-F946-8B64-979AECCF0275}" type="datetimeFigureOut">
              <a:rPr lang="ja-JP" altLang="en-US" smtClean="0"/>
              <a:pPr/>
              <a:t>17.12.7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C3AA-CB1A-7B4E-8B29-558FF1EBF9F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8263-913C-F946-8B64-979AECCF0275}" type="datetimeFigureOut">
              <a:rPr lang="ja-JP" altLang="en-US" smtClean="0"/>
              <a:pPr/>
              <a:t>17.12.7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C3AA-CB1A-7B4E-8B29-558FF1EBF9F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4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5492" y="273053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4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3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8" indent="0">
              <a:buNone/>
              <a:defRPr sz="900"/>
            </a:lvl7pPr>
            <a:lvl8pPr marL="3199860" indent="0">
              <a:buNone/>
              <a:defRPr sz="900"/>
            </a:lvl8pPr>
            <a:lvl9pPr marL="3656982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8263-913C-F946-8B64-979AECCF0275}" type="datetimeFigureOut">
              <a:rPr lang="ja-JP" altLang="en-US" smtClean="0"/>
              <a:pPr/>
              <a:t>17.12.7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C3AA-CB1A-7B4E-8B29-558FF1EBF9F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097" y="4800602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097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3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6" indent="0">
              <a:buNone/>
              <a:defRPr sz="2000"/>
            </a:lvl6pPr>
            <a:lvl7pPr marL="2742738" indent="0">
              <a:buNone/>
              <a:defRPr sz="2000"/>
            </a:lvl7pPr>
            <a:lvl8pPr marL="3199860" indent="0">
              <a:buNone/>
              <a:defRPr sz="2000"/>
            </a:lvl8pPr>
            <a:lvl9pPr marL="3656982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097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3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8" indent="0">
              <a:buNone/>
              <a:defRPr sz="900"/>
            </a:lvl7pPr>
            <a:lvl8pPr marL="3199860" indent="0">
              <a:buNone/>
              <a:defRPr sz="900"/>
            </a:lvl8pPr>
            <a:lvl9pPr marL="3656982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8263-913C-F946-8B64-979AECCF0275}" type="datetimeFigureOut">
              <a:rPr lang="ja-JP" altLang="en-US" smtClean="0"/>
              <a:pPr/>
              <a:t>17.12.7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C3AA-CB1A-7B4E-8B29-558FF1EBF9F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25" tIns="45712" rIns="91425" bIns="45712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25963"/>
          </a:xfrm>
          <a:prstGeom prst="rect">
            <a:avLst/>
          </a:prstGeom>
        </p:spPr>
        <p:txBody>
          <a:bodyPr vert="horz" lIns="91425" tIns="45712" rIns="91425" bIns="45712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443" y="6356351"/>
            <a:ext cx="2844059" cy="365125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08263-913C-F946-8B64-979AECCF0275}" type="datetimeFigureOut">
              <a:rPr lang="ja-JP" altLang="en-US" smtClean="0"/>
              <a:pPr/>
              <a:t>17.12.7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4517" y="6356351"/>
            <a:ext cx="3859795" cy="365125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5327" y="6356351"/>
            <a:ext cx="2844059" cy="365125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BC3AA-CB1A-7B4E-8B29-558FF1EBF9F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zoom/>
  </p:transition>
  <p:txStyles>
    <p:titleStyle>
      <a:lvl1pPr algn="ctr" defTabSz="457123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2" indent="-342842" algn="l" defTabSz="457123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4" indent="-285702" algn="l" defTabSz="457123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8" indent="-228562" algn="l" defTabSz="457123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30" indent="-228562" algn="l" defTabSz="457123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54" indent="-228562" algn="l" defTabSz="457123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76" indent="-228562" algn="l" defTabSz="45712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99" indent="-228562" algn="l" defTabSz="45712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20" indent="-228562" algn="l" defTabSz="45712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44" indent="-228562" algn="l" defTabSz="45712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1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4571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4571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4571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4571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6" algn="l" defTabSz="4571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8" algn="l" defTabSz="4571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0" algn="l" defTabSz="4571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2" algn="l" defTabSz="4571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4" Type="http://schemas.openxmlformats.org/officeDocument/2006/relationships/image" Target="../media/image65.png"/><Relationship Id="rId15" Type="http://schemas.openxmlformats.org/officeDocument/2006/relationships/image" Target="../media/image66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13.png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1369786"/>
            <a:ext cx="120107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学術大会</a:t>
            </a:r>
            <a:r>
              <a:rPr kumimoji="1" lang="en-US" altLang="ja-JP" sz="3600" dirty="0" smtClean="0"/>
              <a:t>, </a:t>
            </a:r>
            <a:r>
              <a:rPr kumimoji="1" lang="ja-JP" altLang="en-US" sz="3600" dirty="0" smtClean="0"/>
              <a:t>支部例会でこのテンプレートをそのまま使用する必要はありません</a:t>
            </a:r>
            <a:r>
              <a:rPr lang="en-US" altLang="ja-JP" sz="3600" dirty="0" smtClean="0"/>
              <a:t>. </a:t>
            </a:r>
            <a:endParaRPr lang="en-US" altLang="ja-JP" sz="3600" dirty="0" smtClean="0"/>
          </a:p>
          <a:p>
            <a:r>
              <a:rPr lang="ja-JP" altLang="en-US" sz="3600" dirty="0" smtClean="0"/>
              <a:t>審美に重点を置いた</a:t>
            </a:r>
            <a:r>
              <a:rPr lang="ja-JP" altLang="en-US" sz="3600" dirty="0" smtClean="0"/>
              <a:t>症例</a:t>
            </a:r>
            <a:r>
              <a:rPr lang="ja-JP" altLang="en-US" sz="3600" dirty="0" smtClean="0"/>
              <a:t>報告を行う</a:t>
            </a:r>
            <a:r>
              <a:rPr lang="ja-JP" altLang="en-US" sz="3600" dirty="0" smtClean="0"/>
              <a:t>際</a:t>
            </a:r>
            <a:r>
              <a:rPr lang="ja-JP" altLang="en-US" sz="3600" dirty="0" smtClean="0"/>
              <a:t>の参考として制作された</a:t>
            </a:r>
            <a:r>
              <a:rPr lang="ja-JP" altLang="en-US" sz="3600" dirty="0" smtClean="0"/>
              <a:t>テンプレート</a:t>
            </a:r>
            <a:r>
              <a:rPr lang="ja-JP" altLang="en-US" sz="3600" dirty="0" smtClean="0"/>
              <a:t>です</a:t>
            </a:r>
            <a:r>
              <a:rPr lang="en-US" altLang="ja-JP" sz="3600" dirty="0" smtClean="0"/>
              <a:t>.</a:t>
            </a:r>
          </a:p>
          <a:p>
            <a:endParaRPr kumimoji="1" lang="en-US" altLang="ja-JP" sz="3600" dirty="0" smtClean="0"/>
          </a:p>
          <a:p>
            <a:pPr marL="742950" indent="-742950" algn="r"/>
            <a:r>
              <a:rPr lang="ja-JP" altLang="en-US" sz="3600" dirty="0" smtClean="0"/>
              <a:t>特定非営利活動法人日本臨床歯科医学会学術委員会</a:t>
            </a:r>
            <a:endParaRPr kumimoji="1" lang="ja-JP" altLang="en-US" sz="36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12198259" cy="5847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" y="0"/>
            <a:ext cx="8986955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Functional Findings - Occlusion - Articulation</a:t>
            </a:r>
            <a:endParaRPr kumimoji="1" lang="ja-JP" altLang="en-US" sz="3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4155" y="584776"/>
            <a:ext cx="2380530" cy="400110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pPr marL="228600" indent="-228600" algn="l"/>
            <a:r>
              <a:rPr kumimoji="1"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Palpation of joints</a:t>
            </a:r>
            <a:endParaRPr kumimoji="1" lang="ja-JP" altLang="en-US" sz="2000" b="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0" name="ひし形 9"/>
          <p:cNvSpPr/>
          <p:nvPr/>
        </p:nvSpPr>
        <p:spPr bwMode="auto">
          <a:xfrm>
            <a:off x="1367631" y="4769169"/>
            <a:ext cx="1981200" cy="1943100"/>
          </a:xfrm>
          <a:prstGeom prst="diamond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/>
              <a:ea typeface="AGENDA人名行書体L1" pitchFamily="-112" charset="-128"/>
              <a:cs typeface="Century Gothic"/>
            </a:endParaRPr>
          </a:p>
        </p:txBody>
      </p:sp>
      <p:sp>
        <p:nvSpPr>
          <p:cNvPr id="13" name="ひし形 12"/>
          <p:cNvSpPr/>
          <p:nvPr/>
        </p:nvSpPr>
        <p:spPr bwMode="auto">
          <a:xfrm>
            <a:off x="6168231" y="4769169"/>
            <a:ext cx="1981200" cy="1943100"/>
          </a:xfrm>
          <a:prstGeom prst="diamond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/>
              <a:ea typeface="AGENDA人名行書体L1" pitchFamily="-112" charset="-128"/>
              <a:cs typeface="Century Gothic"/>
            </a:endParaRPr>
          </a:p>
        </p:txBody>
      </p:sp>
      <p:cxnSp>
        <p:nvCxnSpPr>
          <p:cNvPr id="26" name="直線コネクタ 25"/>
          <p:cNvCxnSpPr>
            <a:stCxn id="10" idx="0"/>
          </p:cNvCxnSpPr>
          <p:nvPr/>
        </p:nvCxnSpPr>
        <p:spPr>
          <a:xfrm rot="16200000" flipH="1" flipV="1">
            <a:off x="1715800" y="5192236"/>
            <a:ext cx="1065498" cy="219364"/>
          </a:xfrm>
          <a:prstGeom prst="line">
            <a:avLst/>
          </a:prstGeom>
          <a:ln>
            <a:headEnd type="triangle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endCxn id="10" idx="2"/>
          </p:cNvCxnSpPr>
          <p:nvPr/>
        </p:nvCxnSpPr>
        <p:spPr>
          <a:xfrm rot="16200000" flipH="1">
            <a:off x="1809747" y="6163785"/>
            <a:ext cx="877602" cy="219365"/>
          </a:xfrm>
          <a:prstGeom prst="line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>
            <a:stCxn id="13" idx="0"/>
          </p:cNvCxnSpPr>
          <p:nvPr/>
        </p:nvCxnSpPr>
        <p:spPr>
          <a:xfrm rot="16200000" flipH="1" flipV="1">
            <a:off x="7011128" y="4909876"/>
            <a:ext cx="288411" cy="6995"/>
          </a:xfrm>
          <a:prstGeom prst="line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158957" y="4284554"/>
            <a:ext cx="2317912" cy="400110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Midline deviation</a:t>
            </a:r>
            <a:endParaRPr kumimoji="1" lang="ja-JP" altLang="en-US" sz="2000" b="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77109" y="4284554"/>
            <a:ext cx="4054791" cy="400110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Midline deviation (C.R. to C.O.)</a:t>
            </a:r>
            <a:endParaRPr kumimoji="1" lang="ja-JP" altLang="en-US" sz="2000" b="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" y="1021170"/>
            <a:ext cx="95750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  (1)Crepitus                            </a:t>
            </a:r>
            <a:r>
              <a:rPr lang="en-US" altLang="ja-JP" sz="1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altLang="ja-JP" sz="2000" b="0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R : Open (early , late )      R : Close (early , late )</a:t>
            </a:r>
          </a:p>
          <a:p>
            <a:pPr algn="l"/>
            <a:r>
              <a:rPr lang="en-US" altLang="ja-JP" sz="2000" b="0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                                                  L : Open (early , late )       L : Close (early , late )</a:t>
            </a:r>
          </a:p>
          <a:p>
            <a:pPr algn="l"/>
            <a:r>
              <a:rPr kumimoji="1"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  (2)Clicking                             </a:t>
            </a:r>
            <a:r>
              <a:rPr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R : Open (early </a:t>
            </a:r>
            <a:r>
              <a:rPr lang="en-US" altLang="ja-JP" sz="2000" b="0" dirty="0" smtClean="0">
                <a:solidFill>
                  <a:srgbClr val="BFBFBF"/>
                </a:solidFill>
                <a:latin typeface="Century Gothic"/>
                <a:cs typeface="Century Gothic"/>
              </a:rPr>
              <a:t>, late </a:t>
            </a:r>
            <a:r>
              <a:rPr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)      R : Close (</a:t>
            </a:r>
            <a:r>
              <a:rPr lang="en-US" altLang="ja-JP" sz="2000" b="0" dirty="0" smtClean="0">
                <a:solidFill>
                  <a:srgbClr val="BFBFBF"/>
                </a:solidFill>
                <a:latin typeface="Century Gothic"/>
                <a:cs typeface="Century Gothic"/>
              </a:rPr>
              <a:t>early , </a:t>
            </a:r>
            <a:r>
              <a:rPr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late )</a:t>
            </a:r>
          </a:p>
          <a:p>
            <a:pPr algn="l"/>
            <a:r>
              <a:rPr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                                                  </a:t>
            </a:r>
            <a:r>
              <a:rPr lang="en-US" altLang="ja-JP" sz="2000" b="0" dirty="0" smtClean="0">
                <a:solidFill>
                  <a:srgbClr val="D9D9D9"/>
                </a:solidFill>
                <a:latin typeface="Century Gothic"/>
                <a:cs typeface="Century Gothic"/>
              </a:rPr>
              <a:t>L : Open (early , late )       L : Close (early , late )</a:t>
            </a:r>
            <a:endParaRPr kumimoji="1" lang="en-US" altLang="ja-JP" sz="2000" b="0" dirty="0" smtClean="0">
              <a:solidFill>
                <a:srgbClr val="D9D9D9"/>
              </a:solidFill>
              <a:latin typeface="Century Gothic"/>
              <a:cs typeface="Century Gothic"/>
            </a:endParaRPr>
          </a:p>
          <a:p>
            <a:pPr marL="228600" indent="-228600" algn="l"/>
            <a:r>
              <a:rPr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  (3)Sound of tapping            </a:t>
            </a:r>
            <a:r>
              <a:rPr lang="en-US" altLang="ja-JP" sz="1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R : Clear   </a:t>
            </a:r>
            <a:r>
              <a:rPr lang="en-US" altLang="ja-JP" sz="2000" b="0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Double  </a:t>
            </a:r>
            <a:r>
              <a:rPr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             L : Clear   </a:t>
            </a:r>
            <a:r>
              <a:rPr lang="en-US" altLang="ja-JP" sz="2000" b="0" dirty="0" smtClean="0">
                <a:solidFill>
                  <a:srgbClr val="D9D9D9"/>
                </a:solidFill>
                <a:latin typeface="Century Gothic"/>
                <a:cs typeface="Century Gothic"/>
              </a:rPr>
              <a:t>Double</a:t>
            </a:r>
          </a:p>
          <a:p>
            <a:pPr marL="228600" indent="-228600" algn="l"/>
            <a:r>
              <a:rPr kumimoji="1"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  (4)Condyler pain                  </a:t>
            </a:r>
            <a:r>
              <a:rPr lang="en-US" altLang="ja-JP" sz="2000" b="0" dirty="0" smtClean="0">
                <a:solidFill>
                  <a:srgbClr val="D9D9D9"/>
                </a:solidFill>
                <a:latin typeface="Century Gothic"/>
                <a:cs typeface="Century Gothic"/>
              </a:rPr>
              <a:t>R                                           L</a:t>
            </a:r>
            <a:endParaRPr kumimoji="1" lang="en-US" altLang="ja-JP" sz="2000" b="0" dirty="0" smtClean="0">
              <a:solidFill>
                <a:srgbClr val="D9D9D9"/>
              </a:solidFill>
              <a:latin typeface="Century Gothic"/>
              <a:cs typeface="Century Gothic"/>
            </a:endParaRPr>
          </a:p>
          <a:p>
            <a:pPr marL="228600" indent="-228600" algn="l"/>
            <a:r>
              <a:rPr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  (5)Maximum opening          38mm</a:t>
            </a:r>
          </a:p>
          <a:p>
            <a:pPr marL="228600" indent="-228600" algn="l"/>
            <a:r>
              <a:rPr kumimoji="1"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  (6)Occlusal vertical dimension            </a:t>
            </a:r>
            <a:r>
              <a:rPr lang="en-US" altLang="ja-JP" sz="2000" b="0" dirty="0" smtClean="0">
                <a:solidFill>
                  <a:srgbClr val="D9D9D9"/>
                </a:solidFill>
                <a:latin typeface="Century Gothic"/>
                <a:cs typeface="Century Gothic"/>
              </a:rPr>
              <a:t>Open          Closed          </a:t>
            </a:r>
            <a:r>
              <a:rPr lang="en-US" altLang="ja-JP" sz="20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Normal</a:t>
            </a:r>
            <a:endParaRPr kumimoji="1" lang="ja-JP" altLang="en-US" sz="2000" b="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12198259" cy="5847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" y="0"/>
            <a:ext cx="8986955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Functional Findings - Occlusion - Articulation</a:t>
            </a:r>
            <a:endParaRPr kumimoji="1" lang="ja-JP" altLang="en-US" sz="3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-1" y="584776"/>
            <a:ext cx="1768961" cy="456808"/>
          </a:xfrm>
          <a:prstGeom prst="rect">
            <a:avLst/>
          </a:prstGeom>
          <a:solidFill>
            <a:srgbClr val="8EB4E3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86630" tIns="43315" rIns="86630" bIns="43315">
            <a:prstTxWarp prst="textNoShape">
              <a:avLst/>
            </a:prstTxWarp>
            <a:spAutoFit/>
          </a:bodyPr>
          <a:lstStyle/>
          <a:p>
            <a:pPr>
              <a:buClr>
                <a:schemeClr val="accent1"/>
              </a:buClr>
            </a:pPr>
            <a:r>
              <a:rPr lang="en-US" altLang="ja-JP" sz="2400" dirty="0" smtClean="0">
                <a:latin typeface="Century Gothic"/>
                <a:cs typeface="Century Gothic"/>
              </a:rPr>
              <a:t>Palpation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582" y="1041584"/>
            <a:ext cx="9807786" cy="5702201"/>
          </a:xfrm>
          <a:prstGeom prst="rect">
            <a:avLst/>
          </a:prstGeom>
        </p:spPr>
      </p:pic>
      <p:sp>
        <p:nvSpPr>
          <p:cNvPr id="9" name="円/楕円 8"/>
          <p:cNvSpPr/>
          <p:nvPr/>
        </p:nvSpPr>
        <p:spPr>
          <a:xfrm>
            <a:off x="1938348" y="1963606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623454" y="2116006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347741" y="2439884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1963413" y="2673848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2585856" y="2540154"/>
            <a:ext cx="142034" cy="133692"/>
          </a:xfrm>
          <a:prstGeom prst="ellipse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5656300" y="2673848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5708441" y="2909804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5984154" y="3053846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8961891" y="2116006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8986956" y="2506732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9658320" y="2481664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9683385" y="2116006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9032908" y="3275461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9558061" y="3275461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8803147" y="3517780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8961891" y="3852011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8986956" y="4319934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9683385" y="4319934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9595658" y="3835299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9754402" y="3517780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9290702" y="4679234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9103925" y="5514810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8986956" y="5807262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9148668" y="5874108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8982778" y="6392166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8661113" y="6467366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9541351" y="6392166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9825419" y="6467366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9403494" y="5874108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9587303" y="5807262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>
            <a:off x="9453624" y="5514810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6282921" y="5447964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2155577" y="5447964"/>
            <a:ext cx="142034" cy="133692"/>
          </a:xfrm>
          <a:prstGeom prst="ellipse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1909106" y="5698636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2172287" y="5890818"/>
            <a:ext cx="142034" cy="133692"/>
          </a:xfrm>
          <a:prstGeom prst="ellipse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6253679" y="5890818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6477096" y="5832328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2765488" y="2640424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/>
        </p:nvSpPr>
        <p:spPr>
          <a:xfrm>
            <a:off x="2673583" y="2842958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/>
        </p:nvSpPr>
        <p:spPr>
          <a:xfrm>
            <a:off x="2439645" y="2987000"/>
            <a:ext cx="142034" cy="133692"/>
          </a:xfrm>
          <a:prstGeom prst="ellipse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5913137" y="2640424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/>
          <p:cNvSpPr/>
          <p:nvPr/>
        </p:nvSpPr>
        <p:spPr>
          <a:xfrm>
            <a:off x="6078225" y="2550506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6548113" y="2759402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6619130" y="2030452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/>
        </p:nvSpPr>
        <p:spPr>
          <a:xfrm>
            <a:off x="5754393" y="2141072"/>
            <a:ext cx="142034" cy="133692"/>
          </a:xfrm>
          <a:prstGeom prst="ellipse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9250325" y="3285813"/>
            <a:ext cx="94585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Wish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280680" y="3747478"/>
            <a:ext cx="2678529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Gain a beautiful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0" y="0"/>
            <a:ext cx="12198259" cy="5847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" y="0"/>
            <a:ext cx="1691288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First visit </a:t>
            </a:r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900" y="2727163"/>
            <a:ext cx="2998205" cy="2047805"/>
          </a:xfrm>
          <a:prstGeom prst="rect">
            <a:avLst/>
          </a:prstGeom>
        </p:spPr>
      </p:pic>
      <p:pic>
        <p:nvPicPr>
          <p:cNvPr id="57" name="図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27163"/>
            <a:ext cx="3014613" cy="2014356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135" y="2760612"/>
            <a:ext cx="3012806" cy="2014356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0900" y="651781"/>
            <a:ext cx="2972176" cy="2030027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828" y="4827973"/>
            <a:ext cx="2972176" cy="2030027"/>
          </a:xfrm>
          <a:prstGeom prst="rect">
            <a:avLst/>
          </a:prstGeom>
        </p:spPr>
      </p:pic>
      <p:pic>
        <p:nvPicPr>
          <p:cNvPr id="71" name="図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6605" y="1087811"/>
            <a:ext cx="1432070" cy="1124662"/>
          </a:xfrm>
          <a:prstGeom prst="rect">
            <a:avLst/>
          </a:prstGeom>
        </p:spPr>
      </p:pic>
      <p:pic>
        <p:nvPicPr>
          <p:cNvPr id="72" name="図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60" y="959779"/>
            <a:ext cx="1108874" cy="1415584"/>
          </a:xfrm>
          <a:prstGeom prst="rect">
            <a:avLst/>
          </a:prstGeom>
        </p:spPr>
      </p:pic>
      <p:pic>
        <p:nvPicPr>
          <p:cNvPr id="73" name="図 7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733" y="952129"/>
            <a:ext cx="1110124" cy="1423234"/>
          </a:xfrm>
          <a:prstGeom prst="rect">
            <a:avLst/>
          </a:prstGeom>
        </p:spPr>
      </p:pic>
      <p:pic>
        <p:nvPicPr>
          <p:cNvPr id="74" name="図 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5857" y="952127"/>
            <a:ext cx="1095892" cy="1423236"/>
          </a:xfrm>
          <a:prstGeom prst="rect">
            <a:avLst/>
          </a:prstGeom>
        </p:spPr>
      </p:pic>
      <p:pic>
        <p:nvPicPr>
          <p:cNvPr id="75" name="図 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1751" y="1087811"/>
            <a:ext cx="1417074" cy="1124662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71749" y="5001728"/>
            <a:ext cx="1417075" cy="1112887"/>
          </a:xfrm>
          <a:prstGeom prst="rect">
            <a:avLst/>
          </a:prstGeom>
        </p:spPr>
      </p:pic>
      <p:pic>
        <p:nvPicPr>
          <p:cNvPr id="77" name="図 7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76690" y="4862111"/>
            <a:ext cx="1095061" cy="1397949"/>
          </a:xfrm>
          <a:prstGeom prst="rect">
            <a:avLst/>
          </a:prstGeom>
        </p:spPr>
      </p:pic>
      <p:pic>
        <p:nvPicPr>
          <p:cNvPr id="78" name="図 7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80796" y="4862111"/>
            <a:ext cx="1095061" cy="1397949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81075" y="4862112"/>
            <a:ext cx="1099721" cy="1397948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82135" y="5021136"/>
            <a:ext cx="1392365" cy="1093479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1814319" y="121169"/>
            <a:ext cx="1037450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ü"/>
            </a:pPr>
            <a:r>
              <a:rPr lang="en-US" altLang="ja-JP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Please set a treatment plan and describe your treatment strategy and sequence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3165988" y="633417"/>
          <a:ext cx="8968406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8143"/>
                <a:gridCol w="6740263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err="1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Extraoral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entury Gothic"/>
                          <a:cs typeface="Century Gothic"/>
                        </a:rPr>
                        <a:t>Minor facial asymmetry</a:t>
                      </a:r>
                      <a:endParaRPr kumimoji="1" lang="ja-JP" altLang="en-US" sz="24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Intraoral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400" dirty="0" smtClean="0">
                          <a:latin typeface="Century Gothic"/>
                          <a:cs typeface="Century Gothic"/>
                        </a:rPr>
                        <a:t>Torus </a:t>
                      </a:r>
                      <a:r>
                        <a:rPr lang="en-US" altLang="ja-JP" sz="2400" dirty="0" err="1" smtClean="0">
                          <a:latin typeface="Century Gothic"/>
                          <a:cs typeface="Century Gothic"/>
                        </a:rPr>
                        <a:t>mandibularis</a:t>
                      </a:r>
                      <a:endParaRPr lang="en-US" altLang="ja-JP" sz="2400" dirty="0" smtClean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Dental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1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 smtClean="0">
                          <a:latin typeface="Century Gothic"/>
                          <a:cs typeface="Century Gothic"/>
                        </a:rPr>
                        <a:t>Attrition, </a:t>
                      </a:r>
                      <a:r>
                        <a:rPr lang="en-US" altLang="ja-JP" sz="2400" dirty="0" smtClean="0">
                          <a:latin typeface="Century Gothic"/>
                          <a:cs typeface="Century Gothic"/>
                        </a:rPr>
                        <a:t>Impacted teeth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Periodontal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entury Gothic"/>
                          <a:cs typeface="Century Gothic"/>
                        </a:rPr>
                        <a:t>Plaque induced gingivitis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Guidance</a:t>
                      </a:r>
                    </a:p>
                  </a:txBody>
                  <a:tcP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entury Gothic"/>
                          <a:cs typeface="Century Gothic"/>
                        </a:rPr>
                        <a:t>Anterior teeth and Group guidance</a:t>
                      </a:r>
                      <a:endParaRPr kumimoji="1" lang="ja-JP" altLang="en-US" sz="24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Prosthetic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entury Gothic"/>
                          <a:cs typeface="Century Gothic"/>
                        </a:rPr>
                        <a:t>Multiple insufficient restorations</a:t>
                      </a:r>
                      <a:endParaRPr kumimoji="1" lang="ja-JP" altLang="en-US" sz="24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Radiographic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entury Gothic"/>
                          <a:cs typeface="Century Gothic"/>
                        </a:rPr>
                        <a:t>N.P.</a:t>
                      </a:r>
                      <a:endParaRPr kumimoji="1" lang="ja-JP" altLang="en-US" sz="24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Esthetics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Century Gothic"/>
                          <a:cs typeface="Century Gothic"/>
                        </a:rPr>
                        <a:t>Compromised esthetics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3417"/>
            <a:ext cx="2503761" cy="3453124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937" y="4336954"/>
            <a:ext cx="5000333" cy="252104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84" y="4330287"/>
            <a:ext cx="5013428" cy="2065070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0" y="0"/>
            <a:ext cx="12198259" cy="5847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" y="0"/>
            <a:ext cx="2048357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Diagnosis</a:t>
            </a:r>
            <a:endParaRPr kumimoji="1" lang="ja-JP" altLang="en-US" sz="3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12198259" cy="5847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61685"/>
            <a:ext cx="3720642" cy="510885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868393" y="602918"/>
            <a:ext cx="250857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Patient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68393" y="1488577"/>
            <a:ext cx="250857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Profession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77827" y="2363755"/>
            <a:ext cx="250857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Medical history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868393" y="3261826"/>
            <a:ext cx="250857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Dental history 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877827" y="4137881"/>
            <a:ext cx="250857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Complaints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77827" y="5392635"/>
            <a:ext cx="250857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Wish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877827" y="1064583"/>
            <a:ext cx="6673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2400" dirty="0" smtClean="0">
                <a:latin typeface="Century Gothic"/>
                <a:cs typeface="Century Gothic"/>
              </a:rPr>
              <a:t>L. D. (Age: 30)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877827" y="5854300"/>
            <a:ext cx="6673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Gain a beautiful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877827" y="1950242"/>
            <a:ext cx="6673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2400" dirty="0" smtClean="0">
                <a:latin typeface="Century Gothic"/>
                <a:cs typeface="Century Gothic"/>
              </a:rPr>
              <a:t>Certified dental technician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877827" y="2800161"/>
            <a:ext cx="6673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2400" dirty="0" smtClean="0">
                <a:latin typeface="Century Gothic"/>
                <a:cs typeface="Century Gothic"/>
              </a:rPr>
              <a:t>Healthy, smoker, allergic to spicy food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877827" y="3676216"/>
            <a:ext cx="6673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2400" dirty="0" err="1" smtClean="0">
                <a:latin typeface="Century Gothic"/>
                <a:cs typeface="Century Gothic"/>
              </a:rPr>
              <a:t>Bruxism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77827" y="4561638"/>
            <a:ext cx="8310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2400" dirty="0" smtClean="0">
                <a:latin typeface="Century Gothic"/>
                <a:cs typeface="Century Gothic"/>
              </a:rPr>
              <a:t>Impaired ability to masticate, sometimes pain (TMJ)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" y="0"/>
            <a:ext cx="1691288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First visit </a:t>
            </a: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5310518" y="0"/>
            <a:ext cx="4123943" cy="51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630" tIns="43315" rIns="86630" bIns="43315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ja-JP" sz="2800" b="0" dirty="0" smtClean="0">
                <a:solidFill>
                  <a:srgbClr val="FFFFFF"/>
                </a:solidFill>
                <a:latin typeface="Century Gothic"/>
                <a:ea typeface="Osaka" pitchFamily="-111" charset="-128"/>
                <a:cs typeface="Century Gothic"/>
              </a:rPr>
              <a:t>FV: 28th January 20014</a:t>
            </a:r>
            <a:endParaRPr lang="ja-JP" altLang="en-US" sz="3200" dirty="0" smtClean="0">
              <a:solidFill>
                <a:srgbClr val="FFFFFF"/>
              </a:solidFill>
              <a:latin typeface="Century Gothic"/>
              <a:ea typeface="Osaka" pitchFamily="-112" charset="-128"/>
              <a:cs typeface="Century Gothic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テキスト ボックス 67"/>
          <p:cNvSpPr txBox="1"/>
          <p:nvPr/>
        </p:nvSpPr>
        <p:spPr>
          <a:xfrm>
            <a:off x="3918718" y="5076564"/>
            <a:ext cx="4011401" cy="461665"/>
          </a:xfrm>
          <a:prstGeom prst="rect">
            <a:avLst/>
          </a:prstGeom>
          <a:solidFill>
            <a:srgbClr val="8EB4E3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 smtClean="0">
                <a:latin typeface="Century Gothic"/>
                <a:cs typeface="Century Gothic"/>
              </a:rPr>
              <a:t>Display   </a:t>
            </a:r>
            <a:endParaRPr lang="ja-JP" altLang="en-US" sz="2400" b="0" dirty="0" smtClean="0">
              <a:latin typeface="Century Gothic"/>
              <a:cs typeface="Century Gothic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918718" y="5973495"/>
            <a:ext cx="4011401" cy="461665"/>
          </a:xfrm>
          <a:prstGeom prst="rect">
            <a:avLst/>
          </a:prstGeom>
          <a:solidFill>
            <a:srgbClr val="8EB4E3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 smtClean="0">
                <a:latin typeface="Century Gothic"/>
                <a:cs typeface="Century Gothic"/>
              </a:rPr>
              <a:t>Color</a:t>
            </a:r>
            <a:endParaRPr kumimoji="1" lang="ja-JP" altLang="en-US" sz="2400" b="0" dirty="0">
              <a:latin typeface="Century Gothic"/>
              <a:cs typeface="Century Gothic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3893436" y="602636"/>
            <a:ext cx="4036684" cy="461665"/>
          </a:xfrm>
          <a:prstGeom prst="rect">
            <a:avLst/>
          </a:prstGeom>
          <a:solidFill>
            <a:srgbClr val="8EB4E3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 smtClean="0">
                <a:latin typeface="Century Gothic"/>
                <a:cs typeface="Century Gothic"/>
              </a:rPr>
              <a:t>Midline</a:t>
            </a:r>
            <a:endParaRPr kumimoji="1" lang="ja-JP" altLang="en-US" sz="2400" b="0" dirty="0">
              <a:latin typeface="Century Gothic"/>
              <a:cs typeface="Century Gothic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3983315" y="1073725"/>
            <a:ext cx="1107996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Clr>
                <a:srgbClr val="8EB4E3"/>
              </a:buClr>
              <a:buFont typeface="Wingdings" charset="2"/>
              <a:buChar char="n"/>
            </a:pPr>
            <a:r>
              <a:rPr lang="en-US" sz="24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WNL</a:t>
            </a:r>
            <a:endParaRPr kumimoji="1" lang="ja-JP" altLang="en-US" sz="2400" b="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6334891" y="1073725"/>
            <a:ext cx="1146468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b="0" dirty="0" smtClean="0">
                <a:solidFill>
                  <a:schemeClr val="bg1"/>
                </a:solidFill>
                <a:latin typeface="Century Gothic"/>
                <a:cs typeface="Century Gothic"/>
              </a:rPr>
              <a:t>Right</a:t>
            </a:r>
            <a:endParaRPr kumimoji="1" lang="ja-JP" altLang="en-US" sz="2400" b="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5114351" y="1073725"/>
            <a:ext cx="941283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b="0" dirty="0" smtClean="0">
                <a:solidFill>
                  <a:schemeClr val="bg1"/>
                </a:solidFill>
                <a:latin typeface="Century Gothic"/>
                <a:cs typeface="Century Gothic"/>
              </a:rPr>
              <a:t>Left</a:t>
            </a:r>
            <a:endParaRPr kumimoji="1" lang="ja-JP" altLang="en-US" sz="2400" b="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675216" y="1072737"/>
            <a:ext cx="1608133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b="0" dirty="0" smtClean="0">
                <a:solidFill>
                  <a:schemeClr val="bg1"/>
                </a:solidFill>
                <a:latin typeface="Century Gothic"/>
                <a:cs typeface="Century Gothic"/>
              </a:rPr>
              <a:t>Inclined</a:t>
            </a:r>
            <a:endParaRPr kumimoji="1" lang="ja-JP" altLang="en-US" sz="2400" b="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4026683" y="6405759"/>
            <a:ext cx="1107996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Clr>
                <a:srgbClr val="8EB4E3"/>
              </a:buClr>
              <a:buFont typeface="Wingdings" charset="2"/>
              <a:buChar char="n"/>
            </a:pPr>
            <a:r>
              <a:rPr lang="en-US" sz="24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WNL</a:t>
            </a:r>
            <a:endParaRPr kumimoji="1" lang="ja-JP" altLang="en-US" sz="2400" b="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162554" y="6405759"/>
            <a:ext cx="3339376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n"/>
            </a:pP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Correction Planned</a:t>
            </a:r>
            <a:endParaRPr kumimoji="1" lang="ja-JP" altLang="en-US" sz="2400" b="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3897838" y="2367705"/>
            <a:ext cx="4032283" cy="461665"/>
          </a:xfrm>
          <a:prstGeom prst="rect">
            <a:avLst/>
          </a:prstGeom>
          <a:solidFill>
            <a:srgbClr val="8EB4E3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 err="1" smtClean="0">
                <a:latin typeface="Century Gothic"/>
                <a:cs typeface="Century Gothic"/>
              </a:rPr>
              <a:t>Incisal</a:t>
            </a:r>
            <a:r>
              <a:rPr lang="en-US" sz="2400" b="0" dirty="0" smtClean="0">
                <a:latin typeface="Century Gothic"/>
                <a:cs typeface="Century Gothic"/>
              </a:rPr>
              <a:t> Edge Position</a:t>
            </a:r>
            <a:endParaRPr lang="ja-JP" altLang="en-US" sz="2400" b="0" dirty="0" smtClean="0">
              <a:latin typeface="Century Gothic"/>
              <a:cs typeface="Century Gothic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3902436" y="3244692"/>
            <a:ext cx="4005699" cy="461665"/>
          </a:xfrm>
          <a:prstGeom prst="rect">
            <a:avLst/>
          </a:prstGeom>
          <a:solidFill>
            <a:srgbClr val="8EB4E3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 smtClean="0">
                <a:latin typeface="Century Gothic"/>
                <a:cs typeface="Century Gothic"/>
              </a:rPr>
              <a:t>Smile Line/</a:t>
            </a:r>
            <a:r>
              <a:rPr lang="en-US" sz="2400" b="0" dirty="0" err="1" smtClean="0">
                <a:latin typeface="Century Gothic"/>
                <a:cs typeface="Century Gothic"/>
              </a:rPr>
              <a:t>Occlusal</a:t>
            </a:r>
            <a:r>
              <a:rPr lang="en-US" sz="2400" b="0" dirty="0" smtClean="0">
                <a:latin typeface="Century Gothic"/>
                <a:cs typeface="Century Gothic"/>
              </a:rPr>
              <a:t> Plane</a:t>
            </a:r>
            <a:endParaRPr lang="ja-JP" altLang="en-US" sz="2400" b="0" dirty="0" smtClean="0">
              <a:latin typeface="Century Gothic"/>
              <a:cs typeface="Century Gothic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3992314" y="2784015"/>
            <a:ext cx="1107996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Clr>
                <a:srgbClr val="8EB4E3"/>
              </a:buClr>
              <a:buFont typeface="Wingdings" charset="2"/>
              <a:buChar char="n"/>
            </a:pPr>
            <a:r>
              <a:rPr lang="en-US" sz="2400" b="0" dirty="0" smtClean="0">
                <a:latin typeface="Century Gothic"/>
                <a:cs typeface="Century Gothic"/>
              </a:rPr>
              <a:t>WNL</a:t>
            </a:r>
            <a:endParaRPr kumimoji="1" lang="ja-JP" altLang="en-US" sz="2400" b="0" dirty="0">
              <a:latin typeface="Century Gothic"/>
              <a:cs typeface="Century Gothic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6343890" y="2784015"/>
            <a:ext cx="1133644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Short</a:t>
            </a:r>
            <a:endParaRPr kumimoji="1" lang="ja-JP" alt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123350" y="2784015"/>
            <a:ext cx="1120820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Long</a:t>
            </a:r>
            <a:endParaRPr kumimoji="1" lang="ja-JP" alt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7684215" y="2783027"/>
            <a:ext cx="1415772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ILabial</a:t>
            </a:r>
            <a:endParaRPr kumimoji="1" lang="ja-JP" alt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9328063" y="2783027"/>
            <a:ext cx="1505540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Lingual</a:t>
            </a:r>
            <a:endParaRPr kumimoji="1" lang="ja-JP" alt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4028029" y="3661685"/>
            <a:ext cx="1107996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Clr>
                <a:srgbClr val="8EB4E3"/>
              </a:buClr>
              <a:buFont typeface="Wingdings" charset="2"/>
              <a:buChar char="n"/>
            </a:pPr>
            <a:r>
              <a:rPr lang="en-US" sz="24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WNL</a:t>
            </a:r>
            <a:endParaRPr kumimoji="1" lang="ja-JP" altLang="en-US" sz="2400" b="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8976927" y="3663661"/>
            <a:ext cx="723275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b="0" dirty="0" smtClean="0">
                <a:solidFill>
                  <a:srgbClr val="FFFFFF"/>
                </a:solidFill>
                <a:latin typeface="Century Gothic"/>
                <a:cs typeface="Century Gothic"/>
              </a:rPr>
              <a:t>Lt.</a:t>
            </a:r>
            <a:endParaRPr kumimoji="1" lang="ja-JP" altLang="en-US" sz="2400" b="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5159065" y="3661685"/>
            <a:ext cx="2326278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n"/>
            </a:pP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Discrepancy</a:t>
            </a:r>
            <a:endParaRPr kumimoji="1" lang="ja-JP" altLang="en-US" sz="2400" b="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7760519" y="3663661"/>
            <a:ext cx="774571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b="0" dirty="0" smtClean="0">
                <a:solidFill>
                  <a:srgbClr val="FFFFFF"/>
                </a:solidFill>
                <a:latin typeface="Century Gothic"/>
                <a:cs typeface="Century Gothic"/>
              </a:rPr>
              <a:t>Rt.</a:t>
            </a:r>
            <a:endParaRPr kumimoji="1" lang="ja-JP" altLang="en-US" sz="2400" b="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3888839" y="1535390"/>
            <a:ext cx="4032283" cy="461665"/>
          </a:xfrm>
          <a:prstGeom prst="rect">
            <a:avLst/>
          </a:prstGeom>
          <a:solidFill>
            <a:srgbClr val="8EB4E3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latin typeface="Century Gothic"/>
                <a:cs typeface="Century Gothic"/>
              </a:rPr>
              <a:t>Bipupillary</a:t>
            </a:r>
            <a:r>
              <a:rPr lang="en-US" altLang="ja-JP" sz="2400" dirty="0" smtClean="0">
                <a:latin typeface="Century Gothic"/>
                <a:cs typeface="Century Gothic"/>
              </a:rPr>
              <a:t> line</a:t>
            </a:r>
            <a:endParaRPr lang="ja-JP" altLang="en-US" sz="2400" b="0" dirty="0" smtClean="0">
              <a:latin typeface="Century Gothic"/>
              <a:cs typeface="Century Gothic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3888839" y="4124338"/>
            <a:ext cx="4032283" cy="461665"/>
          </a:xfrm>
          <a:prstGeom prst="rect">
            <a:avLst/>
          </a:prstGeom>
          <a:solidFill>
            <a:srgbClr val="8EB4E3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 smtClean="0">
                <a:latin typeface="Century Gothic"/>
                <a:cs typeface="Century Gothic"/>
              </a:rPr>
              <a:t>Arrangement and Form</a:t>
            </a:r>
            <a:endParaRPr lang="ja-JP" altLang="en-US" sz="2400" b="0" dirty="0" smtClean="0">
              <a:latin typeface="Century Gothic"/>
              <a:cs typeface="Century Gothic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4019029" y="4551695"/>
            <a:ext cx="1107996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Clr>
                <a:srgbClr val="8EB4E3"/>
              </a:buClr>
              <a:buFont typeface="Wingdings" charset="2"/>
              <a:buChar char="n"/>
            </a:pPr>
            <a:r>
              <a:rPr lang="en-US" sz="24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WNL</a:t>
            </a:r>
            <a:endParaRPr kumimoji="1" lang="ja-JP" altLang="en-US" sz="2400" b="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5150065" y="4551695"/>
            <a:ext cx="1903085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b="0" dirty="0" smtClean="0">
                <a:solidFill>
                  <a:srgbClr val="FFFFFF"/>
                </a:solidFill>
                <a:latin typeface="Century Gothic"/>
                <a:cs typeface="Century Gothic"/>
              </a:rPr>
              <a:t>Crowding</a:t>
            </a:r>
            <a:endParaRPr kumimoji="1" lang="ja-JP" altLang="en-US" sz="2400" b="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7123164" y="4551695"/>
            <a:ext cx="1762021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b="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Spacting</a:t>
            </a:r>
            <a:endParaRPr kumimoji="1" lang="ja-JP" altLang="en-US" sz="2400" b="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8885185" y="4551695"/>
            <a:ext cx="1967205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b="0" dirty="0" smtClean="0">
                <a:solidFill>
                  <a:srgbClr val="FFFFFF"/>
                </a:solidFill>
                <a:latin typeface="Century Gothic"/>
                <a:cs typeface="Century Gothic"/>
              </a:rPr>
              <a:t>Embrasure</a:t>
            </a:r>
            <a:endParaRPr kumimoji="1" lang="ja-JP" altLang="en-US" sz="2400" b="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4" name="正方形/長方形 93"/>
          <p:cNvSpPr/>
          <p:nvPr/>
        </p:nvSpPr>
        <p:spPr>
          <a:xfrm>
            <a:off x="5727824" y="1953018"/>
            <a:ext cx="1984450" cy="46166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Slanted R </a:t>
            </a:r>
          </a:p>
        </p:txBody>
      </p:sp>
      <p:sp>
        <p:nvSpPr>
          <p:cNvPr id="95" name="正方形/長方形 94"/>
          <p:cNvSpPr/>
          <p:nvPr/>
        </p:nvSpPr>
        <p:spPr>
          <a:xfrm>
            <a:off x="7881036" y="1951700"/>
            <a:ext cx="1870463" cy="46166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Slanted L</a:t>
            </a:r>
            <a:endParaRPr lang="en-US" altLang="ja-JP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96" name="正方形/長方形 95"/>
          <p:cNvSpPr/>
          <p:nvPr/>
        </p:nvSpPr>
        <p:spPr>
          <a:xfrm>
            <a:off x="3992314" y="1951700"/>
            <a:ext cx="1538011" cy="46166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sz="2400" dirty="0" smtClean="0">
                <a:latin typeface="Century Gothic"/>
                <a:cs typeface="Century Gothic"/>
              </a:rPr>
              <a:t>Parallel  </a:t>
            </a:r>
            <a:endParaRPr lang="en-US" altLang="ja-JP" sz="2400" dirty="0">
              <a:latin typeface="Century Gothic"/>
              <a:cs typeface="Century Gothic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7730750" y="5538229"/>
            <a:ext cx="1056700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b="0" dirty="0" smtClean="0">
                <a:solidFill>
                  <a:srgbClr val="FFFFFF"/>
                </a:solidFill>
                <a:latin typeface="Century Gothic"/>
                <a:cs typeface="Century Gothic"/>
              </a:rPr>
              <a:t>High</a:t>
            </a:r>
            <a:endParaRPr kumimoji="1" lang="ja-JP" altLang="en-US" sz="2400" b="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4106189" y="5538229"/>
            <a:ext cx="1043876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Font typeface="Wingdings" charset="2"/>
              <a:buChar char="n"/>
            </a:pPr>
            <a:r>
              <a:rPr lang="en-US" sz="2400" b="0" dirty="0" smtClean="0">
                <a:solidFill>
                  <a:srgbClr val="FFFFFF"/>
                </a:solidFill>
                <a:latin typeface="Century Gothic"/>
                <a:cs typeface="Century Gothic"/>
              </a:rPr>
              <a:t>Low</a:t>
            </a:r>
            <a:endParaRPr kumimoji="1" lang="ja-JP" altLang="en-US" sz="2400" b="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5515891" y="5511830"/>
            <a:ext cx="1736373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>
              <a:buClr>
                <a:srgbClr val="8EB4E3"/>
              </a:buClr>
              <a:buFont typeface="Wingdings" charset="2"/>
              <a:buChar char="n"/>
            </a:pPr>
            <a:r>
              <a:rPr lang="en-US" sz="2400" b="0" dirty="0" smtClean="0">
                <a:solidFill>
                  <a:srgbClr val="000000"/>
                </a:solidFill>
                <a:latin typeface="Century Gothic"/>
                <a:cs typeface="Century Gothic"/>
              </a:rPr>
              <a:t>Average</a:t>
            </a:r>
            <a:endParaRPr kumimoji="1" lang="ja-JP" altLang="en-US" sz="2400" b="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7999"/>
            <a:ext cx="3726237" cy="5139132"/>
          </a:xfrm>
          <a:prstGeom prst="rect">
            <a:avLst/>
          </a:prstGeom>
        </p:spPr>
      </p:pic>
      <p:cxnSp>
        <p:nvCxnSpPr>
          <p:cNvPr id="46" name="直線コネクタ 45"/>
          <p:cNvCxnSpPr/>
          <p:nvPr/>
        </p:nvCxnSpPr>
        <p:spPr>
          <a:xfrm>
            <a:off x="658865" y="3650673"/>
            <a:ext cx="258792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>
            <a:off x="1181745" y="4919121"/>
            <a:ext cx="143087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rot="16200000" flipH="1">
            <a:off x="-95214" y="3967059"/>
            <a:ext cx="3973286" cy="272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正方形/長方形 55"/>
          <p:cNvSpPr/>
          <p:nvPr/>
        </p:nvSpPr>
        <p:spPr>
          <a:xfrm>
            <a:off x="0" y="0"/>
            <a:ext cx="12198259" cy="5847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" y="0"/>
            <a:ext cx="4228040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3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Dentofacial</a:t>
            </a:r>
            <a:r>
              <a:rPr lang="en-US" altLang="ja-JP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 Findings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76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92" y="1417087"/>
            <a:ext cx="3156265" cy="457994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06" y="1417087"/>
            <a:ext cx="3165219" cy="4579942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72476" y="1417087"/>
            <a:ext cx="3165219" cy="4579942"/>
          </a:xfrm>
          <a:prstGeom prst="rect">
            <a:avLst/>
          </a:prstGeom>
        </p:spPr>
      </p:pic>
      <p:cxnSp>
        <p:nvCxnSpPr>
          <p:cNvPr id="32" name="直線コネクタ 31"/>
          <p:cNvCxnSpPr/>
          <p:nvPr/>
        </p:nvCxnSpPr>
        <p:spPr>
          <a:xfrm rot="10800000">
            <a:off x="135111" y="5502320"/>
            <a:ext cx="11502584" cy="15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rot="10800000">
            <a:off x="142331" y="3384974"/>
            <a:ext cx="11495364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rot="10800000" flipV="1">
            <a:off x="135113" y="2407567"/>
            <a:ext cx="1150258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rot="16200000" flipH="1">
            <a:off x="8347146" y="4558704"/>
            <a:ext cx="1160511" cy="72990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8382873" y="1048938"/>
            <a:ext cx="1308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Normal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9629708" y="1048938"/>
            <a:ext cx="12972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Convex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10885187" y="1048938"/>
            <a:ext cx="13036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Concave</a:t>
            </a:r>
          </a:p>
        </p:txBody>
      </p:sp>
      <p:cxnSp>
        <p:nvCxnSpPr>
          <p:cNvPr id="42" name="直線コネクタ 41"/>
          <p:cNvCxnSpPr/>
          <p:nvPr/>
        </p:nvCxnSpPr>
        <p:spPr>
          <a:xfrm rot="5400000" flipH="1" flipV="1">
            <a:off x="2234683" y="4533697"/>
            <a:ext cx="1158919" cy="77832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 rot="10800000">
            <a:off x="142337" y="4469733"/>
            <a:ext cx="11495359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/>
          <p:cNvSpPr/>
          <p:nvPr/>
        </p:nvSpPr>
        <p:spPr>
          <a:xfrm>
            <a:off x="8472476" y="586873"/>
            <a:ext cx="863976" cy="47088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8446016" y="584776"/>
            <a:ext cx="94953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Century Gothic"/>
                <a:cs typeface="Century Gothic"/>
              </a:rPr>
              <a:t>Profile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9673808" y="1031300"/>
            <a:ext cx="28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×</a:t>
            </a:r>
            <a:endParaRPr kumimoji="1" lang="ja-JP" alt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>
            <a:off x="4832565" y="3677883"/>
            <a:ext cx="2275483" cy="158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 rot="5400000">
            <a:off x="4724471" y="4024508"/>
            <a:ext cx="2422388" cy="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正方形/長方形 62"/>
          <p:cNvSpPr/>
          <p:nvPr/>
        </p:nvSpPr>
        <p:spPr>
          <a:xfrm>
            <a:off x="4300421" y="569235"/>
            <a:ext cx="3490124" cy="47088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297252" y="596092"/>
            <a:ext cx="3546213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latin typeface="Century Gothic"/>
                <a:cs typeface="Century Gothic"/>
              </a:rPr>
              <a:t>Interpupillary</a:t>
            </a:r>
            <a:r>
              <a:rPr lang="en-US" altLang="ja-JP" sz="2000" dirty="0" smtClean="0">
                <a:latin typeface="Century Gothic"/>
                <a:cs typeface="Century Gothic"/>
              </a:rPr>
              <a:t> line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vs</a:t>
            </a:r>
            <a:r>
              <a:rPr lang="en-US" altLang="ja-JP" sz="2000" dirty="0" smtClean="0">
                <a:latin typeface="Century Gothic"/>
                <a:cs typeface="Century Gothic"/>
              </a:rPr>
              <a:t> horizon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cxnSp>
        <p:nvCxnSpPr>
          <p:cNvPr id="66" name="直線コネクタ 65"/>
          <p:cNvCxnSpPr/>
          <p:nvPr/>
        </p:nvCxnSpPr>
        <p:spPr>
          <a:xfrm>
            <a:off x="5363955" y="4772113"/>
            <a:ext cx="1067184" cy="7055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正方形/長方形 82"/>
          <p:cNvSpPr/>
          <p:nvPr/>
        </p:nvSpPr>
        <p:spPr>
          <a:xfrm>
            <a:off x="4226692" y="1075395"/>
            <a:ext cx="1308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Parallel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5353562" y="1075395"/>
            <a:ext cx="1525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Slanted R</a:t>
            </a:r>
          </a:p>
        </p:txBody>
      </p:sp>
      <p:sp>
        <p:nvSpPr>
          <p:cNvPr id="85" name="正方形/長方形 84"/>
          <p:cNvSpPr/>
          <p:nvPr/>
        </p:nvSpPr>
        <p:spPr>
          <a:xfrm>
            <a:off x="6729006" y="1075395"/>
            <a:ext cx="14976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Slanted L</a:t>
            </a: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4270792" y="1057757"/>
            <a:ext cx="28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×</a:t>
            </a:r>
            <a:endParaRPr kumimoji="1" lang="ja-JP" alt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6" name="正方形/長方形 95"/>
          <p:cNvSpPr/>
          <p:nvPr/>
        </p:nvSpPr>
        <p:spPr>
          <a:xfrm>
            <a:off x="4310814" y="6005847"/>
            <a:ext cx="3403497" cy="47088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4254725" y="6032704"/>
            <a:ext cx="351903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cs typeface="Century Gothic"/>
              </a:rPr>
              <a:t>Commissural line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vs</a:t>
            </a:r>
            <a:r>
              <a:rPr lang="en-US" altLang="ja-JP" sz="2000" dirty="0" smtClean="0">
                <a:latin typeface="Century Gothic"/>
                <a:cs typeface="Century Gothic"/>
              </a:rPr>
              <a:t> horizon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98" name="正方形/長方形 97"/>
          <p:cNvSpPr/>
          <p:nvPr/>
        </p:nvSpPr>
        <p:spPr>
          <a:xfrm>
            <a:off x="4237085" y="6512007"/>
            <a:ext cx="1308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Parallel</a:t>
            </a:r>
          </a:p>
        </p:txBody>
      </p:sp>
      <p:sp>
        <p:nvSpPr>
          <p:cNvPr id="99" name="正方形/長方形 98"/>
          <p:cNvSpPr/>
          <p:nvPr/>
        </p:nvSpPr>
        <p:spPr>
          <a:xfrm>
            <a:off x="5363955" y="6512007"/>
            <a:ext cx="1525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Slanted R</a:t>
            </a:r>
          </a:p>
        </p:txBody>
      </p:sp>
      <p:sp>
        <p:nvSpPr>
          <p:cNvPr id="100" name="正方形/長方形 99"/>
          <p:cNvSpPr/>
          <p:nvPr/>
        </p:nvSpPr>
        <p:spPr>
          <a:xfrm>
            <a:off x="6739399" y="6512007"/>
            <a:ext cx="14976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Slanted L</a:t>
            </a: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6781926" y="6492989"/>
            <a:ext cx="28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×</a:t>
            </a:r>
            <a:endParaRPr kumimoji="1" lang="ja-JP" alt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6" name="正方形/長方形 115"/>
          <p:cNvSpPr/>
          <p:nvPr/>
        </p:nvSpPr>
        <p:spPr>
          <a:xfrm>
            <a:off x="8382873" y="6470009"/>
            <a:ext cx="1308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Thick</a:t>
            </a:r>
          </a:p>
        </p:txBody>
      </p:sp>
      <p:sp>
        <p:nvSpPr>
          <p:cNvPr id="117" name="正方形/長方形 116"/>
          <p:cNvSpPr/>
          <p:nvPr/>
        </p:nvSpPr>
        <p:spPr>
          <a:xfrm>
            <a:off x="9515048" y="6470009"/>
            <a:ext cx="12972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Medium</a:t>
            </a:r>
          </a:p>
        </p:txBody>
      </p:sp>
      <p:sp>
        <p:nvSpPr>
          <p:cNvPr id="118" name="正方形/長方形 117"/>
          <p:cNvSpPr/>
          <p:nvPr/>
        </p:nvSpPr>
        <p:spPr>
          <a:xfrm>
            <a:off x="10938107" y="6470009"/>
            <a:ext cx="9773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Thin</a:t>
            </a:r>
          </a:p>
        </p:txBody>
      </p:sp>
      <p:sp>
        <p:nvSpPr>
          <p:cNvPr id="119" name="正方形/長方形 118"/>
          <p:cNvSpPr/>
          <p:nvPr/>
        </p:nvSpPr>
        <p:spPr>
          <a:xfrm>
            <a:off x="8472476" y="6007944"/>
            <a:ext cx="620640" cy="47088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8472476" y="6005847"/>
            <a:ext cx="94953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Century Gothic"/>
                <a:cs typeface="Century Gothic"/>
              </a:rPr>
              <a:t>Lips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9559148" y="6452371"/>
            <a:ext cx="28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×</a:t>
            </a:r>
            <a:endParaRPr kumimoji="1" lang="ja-JP" alt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" name="正方形/長方形 121"/>
          <p:cNvSpPr/>
          <p:nvPr/>
        </p:nvSpPr>
        <p:spPr>
          <a:xfrm>
            <a:off x="-5650" y="569235"/>
            <a:ext cx="1836401" cy="47088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-35279" y="596092"/>
            <a:ext cx="189249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cs typeface="Century Gothic"/>
              </a:rPr>
              <a:t>Facial midline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124" name="正方形/長方形 123"/>
          <p:cNvSpPr/>
          <p:nvPr/>
        </p:nvSpPr>
        <p:spPr>
          <a:xfrm>
            <a:off x="-35279" y="1075395"/>
            <a:ext cx="15963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Centered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1188611" y="1075395"/>
            <a:ext cx="15366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Deviated R</a:t>
            </a:r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8821" y="1057757"/>
            <a:ext cx="28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×</a:t>
            </a:r>
            <a:endParaRPr kumimoji="1" lang="ja-JP" alt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7" name="正方形/長方形 126"/>
          <p:cNvSpPr/>
          <p:nvPr/>
        </p:nvSpPr>
        <p:spPr>
          <a:xfrm>
            <a:off x="0" y="0"/>
            <a:ext cx="12198259" cy="5847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1" y="0"/>
            <a:ext cx="4447852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3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Extraoral</a:t>
            </a:r>
            <a:r>
              <a:rPr lang="en-US" altLang="ja-JP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 Examination</a:t>
            </a:r>
            <a:endParaRPr kumimoji="1" lang="ja-JP" altLang="en-US" sz="3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2603053" y="1075395"/>
            <a:ext cx="1491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Deviated L</a:t>
            </a:r>
          </a:p>
        </p:txBody>
      </p:sp>
      <p:sp>
        <p:nvSpPr>
          <p:cNvPr id="134" name="正方形/長方形 133"/>
          <p:cNvSpPr/>
          <p:nvPr/>
        </p:nvSpPr>
        <p:spPr>
          <a:xfrm>
            <a:off x="-5649" y="6013286"/>
            <a:ext cx="971978" cy="47088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テキスト ボックス 134"/>
          <p:cNvSpPr txBox="1"/>
          <p:nvPr/>
        </p:nvSpPr>
        <p:spPr>
          <a:xfrm>
            <a:off x="-8819" y="6040143"/>
            <a:ext cx="9751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cs typeface="Century Gothic"/>
              </a:rPr>
              <a:t>E - line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136" name="正方形/長方形 135"/>
          <p:cNvSpPr/>
          <p:nvPr/>
        </p:nvSpPr>
        <p:spPr>
          <a:xfrm>
            <a:off x="-79379" y="6519446"/>
            <a:ext cx="16404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smtClean="0">
                <a:latin typeface="Century Gothic"/>
                <a:cs typeface="Century Gothic"/>
              </a:rPr>
              <a:t>Max   0mm</a:t>
            </a:r>
          </a:p>
        </p:txBody>
      </p:sp>
      <p:sp>
        <p:nvSpPr>
          <p:cNvPr id="137" name="正方形/長方形 136"/>
          <p:cNvSpPr/>
          <p:nvPr/>
        </p:nvSpPr>
        <p:spPr>
          <a:xfrm>
            <a:off x="1561087" y="6519446"/>
            <a:ext cx="1739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p"/>
            </a:pPr>
            <a:r>
              <a:rPr lang="en-US" altLang="ja-JP" sz="1600" dirty="0" err="1" smtClean="0">
                <a:latin typeface="Century Gothic"/>
                <a:cs typeface="Century Gothic"/>
              </a:rPr>
              <a:t>Mand</a:t>
            </a:r>
            <a:r>
              <a:rPr lang="en-US" altLang="ja-JP" sz="1600" dirty="0" smtClean="0">
                <a:latin typeface="Century Gothic"/>
                <a:cs typeface="Century Gothic"/>
              </a:rPr>
              <a:t>  -2mm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12198259" cy="5847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" y="0"/>
            <a:ext cx="4447852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3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Extraoral</a:t>
            </a:r>
            <a:r>
              <a:rPr lang="en-US" altLang="ja-JP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 Examination</a:t>
            </a:r>
            <a:endParaRPr kumimoji="1" lang="ja-JP" altLang="en-US" sz="3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06" y="2642367"/>
            <a:ext cx="3863468" cy="223770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160" y="2642367"/>
            <a:ext cx="3863468" cy="223770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251" y="2642367"/>
            <a:ext cx="3863468" cy="223770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543447" y="4880073"/>
            <a:ext cx="108482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Close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55892" y="4880073"/>
            <a:ext cx="81776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Rest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657583" y="4880073"/>
            <a:ext cx="103190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Smile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35" y="3577932"/>
            <a:ext cx="1713290" cy="964985"/>
          </a:xfrm>
          <a:prstGeom prst="rect">
            <a:avLst/>
          </a:prstGeom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303" y="3583869"/>
            <a:ext cx="1709009" cy="952520"/>
          </a:xfrm>
          <a:prstGeom prst="rect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正方形/長方形 19"/>
          <p:cNvSpPr/>
          <p:nvPr/>
        </p:nvSpPr>
        <p:spPr>
          <a:xfrm>
            <a:off x="637895" y="3148129"/>
            <a:ext cx="1380244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Average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901" y="3583868"/>
            <a:ext cx="1722737" cy="959049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0" name="正方形/長方形 29"/>
          <p:cNvSpPr/>
          <p:nvPr/>
        </p:nvSpPr>
        <p:spPr>
          <a:xfrm>
            <a:off x="5989355" y="3148129"/>
            <a:ext cx="991001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latin typeface="Century Gothic"/>
                <a:cs typeface="Century Gothic"/>
              </a:rPr>
              <a:t>High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3321085" y="3141600"/>
            <a:ext cx="859630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Low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901" y="5674436"/>
            <a:ext cx="1761671" cy="996632"/>
          </a:xfrm>
          <a:prstGeom prst="rect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10" y="5691608"/>
            <a:ext cx="1716915" cy="961473"/>
          </a:xfrm>
          <a:prstGeom prst="rect">
            <a:avLst/>
          </a:prstGeom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5" name="正方形/長方形 34"/>
          <p:cNvSpPr/>
          <p:nvPr/>
        </p:nvSpPr>
        <p:spPr>
          <a:xfrm>
            <a:off x="3005298" y="5244632"/>
            <a:ext cx="1769884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latin typeface="Century Gothic"/>
                <a:cs typeface="Century Gothic"/>
              </a:rPr>
              <a:t>Contacting 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5611405" y="5244632"/>
            <a:ext cx="1462841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rgbClr val="FFFFFF"/>
                </a:solidFill>
                <a:latin typeface="Century Gothic"/>
                <a:cs typeface="Century Gothic"/>
              </a:rPr>
              <a:t>Covering 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401035" y="5242724"/>
            <a:ext cx="1588246" cy="3693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n"/>
            </a:pPr>
            <a:r>
              <a:rPr lang="en-US" altLang="ja-JP" dirty="0" smtClean="0">
                <a:solidFill>
                  <a:srgbClr val="FFFFFF"/>
                </a:solidFill>
                <a:latin typeface="Century Gothic"/>
                <a:cs typeface="Century Gothic"/>
              </a:rPr>
              <a:t>Not </a:t>
            </a:r>
            <a:endParaRPr lang="en-US" altLang="ja-JP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>
            <a:off x="0" y="2675802"/>
            <a:ext cx="7761747" cy="1588"/>
          </a:xfrm>
          <a:prstGeom prst="line">
            <a:avLst/>
          </a:prstGeom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0" y="4786019"/>
            <a:ext cx="7761747" cy="158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/>
          <p:cNvSpPr/>
          <p:nvPr/>
        </p:nvSpPr>
        <p:spPr>
          <a:xfrm>
            <a:off x="2" y="586873"/>
            <a:ext cx="3427409" cy="47088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-6260" y="586873"/>
            <a:ext cx="34336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Tooth exposure at rest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-6260" y="4786019"/>
            <a:ext cx="3433672" cy="47088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" y="4826211"/>
            <a:ext cx="342740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latin typeface="Century Gothic"/>
                <a:cs typeface="Century Gothic"/>
              </a:rPr>
              <a:t>Interincisal</a:t>
            </a:r>
            <a:r>
              <a:rPr lang="en-US" altLang="ja-JP" sz="2400" dirty="0" smtClean="0">
                <a:latin typeface="Century Gothic"/>
                <a:cs typeface="Century Gothic"/>
              </a:rPr>
              <a:t>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vs</a:t>
            </a:r>
            <a:r>
              <a:rPr lang="en-US" altLang="ja-JP" sz="2400" dirty="0" smtClean="0">
                <a:latin typeface="Century Gothic"/>
                <a:cs typeface="Century Gothic"/>
              </a:rPr>
              <a:t> lower lip 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2" y="2660684"/>
            <a:ext cx="3427410" cy="47088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" y="2687340"/>
            <a:ext cx="187986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Smile line</a:t>
            </a: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303" y="5709595"/>
            <a:ext cx="1722005" cy="961473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32" y="1426804"/>
            <a:ext cx="1827481" cy="1034677"/>
          </a:xfrm>
          <a:prstGeom prst="rect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3615" y="1426804"/>
            <a:ext cx="1820068" cy="1034677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3125" y="1457325"/>
            <a:ext cx="1768979" cy="1004156"/>
          </a:xfrm>
          <a:prstGeom prst="rect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0" name="正方形/長方形 39"/>
          <p:cNvSpPr/>
          <p:nvPr/>
        </p:nvSpPr>
        <p:spPr>
          <a:xfrm>
            <a:off x="1155476" y="997285"/>
            <a:ext cx="45536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3591114" y="997285"/>
            <a:ext cx="455365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solidFill>
                  <a:srgbClr val="8EB4E3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6166285" y="997285"/>
            <a:ext cx="455365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0" y="0"/>
            <a:ext cx="12198259" cy="5847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" y="0"/>
            <a:ext cx="6038031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Esthetic Analysis - </a:t>
            </a:r>
            <a:r>
              <a:rPr lang="en-US" altLang="ja-JP" sz="3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Dentolabial</a:t>
            </a:r>
            <a:endParaRPr kumimoji="1" lang="ja-JP" altLang="en-US" sz="3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6923" y="2797442"/>
            <a:ext cx="3164910" cy="1833104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1815" y="685891"/>
            <a:ext cx="3170018" cy="1836062"/>
          </a:xfrm>
          <a:prstGeom prst="rect">
            <a:avLst/>
          </a:prstGeom>
          <a:effectLst>
            <a:outerShdw blurRad="177800" dist="1270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999" y="2086184"/>
            <a:ext cx="1464320" cy="760069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933" y="2111368"/>
            <a:ext cx="1346755" cy="713206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719" y="2111368"/>
            <a:ext cx="1284008" cy="728556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正方形/長方形 36"/>
          <p:cNvSpPr/>
          <p:nvPr/>
        </p:nvSpPr>
        <p:spPr>
          <a:xfrm>
            <a:off x="2766041" y="1741924"/>
            <a:ext cx="1212797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solidFill>
                  <a:srgbClr val="262626"/>
                </a:solidFill>
                <a:latin typeface="Century Gothic"/>
                <a:cs typeface="Century Gothic"/>
              </a:rPr>
              <a:t>Normal</a:t>
            </a:r>
            <a:endParaRPr lang="en-US" altLang="ja-JP" dirty="0">
              <a:solidFill>
                <a:srgbClr val="262626"/>
              </a:solidFill>
              <a:latin typeface="Century Gothic"/>
              <a:cs typeface="Century Gothic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5054138" y="1741924"/>
            <a:ext cx="1212797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rgbClr val="FFFFFF"/>
                </a:solidFill>
                <a:latin typeface="Century Gothic"/>
                <a:cs typeface="Century Gothic"/>
              </a:rPr>
              <a:t>Wide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6993359" y="1741924"/>
            <a:ext cx="1212797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rgbClr val="FFFFFF"/>
                </a:solidFill>
                <a:latin typeface="Century Gothic"/>
                <a:cs typeface="Century Gothic"/>
              </a:rPr>
              <a:t>Absent</a:t>
            </a:r>
            <a:endParaRPr lang="en-US" altLang="ja-JP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2988777" y="496163"/>
            <a:ext cx="1022342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solidFill>
                  <a:srgbClr val="000000"/>
                </a:solidFill>
                <a:latin typeface="Century Gothic"/>
                <a:cs typeface="Century Gothic"/>
              </a:rPr>
              <a:t>6〜8</a:t>
            </a: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359" y="3374609"/>
            <a:ext cx="1233203" cy="707278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6041" y="3374609"/>
            <a:ext cx="1239558" cy="707278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6742" y="3374609"/>
            <a:ext cx="1233204" cy="707278"/>
          </a:xfrm>
          <a:prstGeom prst="rect">
            <a:avLst/>
          </a:prstGeom>
        </p:spPr>
      </p:pic>
      <p:sp>
        <p:nvSpPr>
          <p:cNvPr id="54" name="正方形/長方形 53"/>
          <p:cNvSpPr/>
          <p:nvPr/>
        </p:nvSpPr>
        <p:spPr>
          <a:xfrm>
            <a:off x="2761926" y="2977454"/>
            <a:ext cx="1328759" cy="369332"/>
          </a:xfrm>
          <a:prstGeom prst="rect">
            <a:avLst/>
          </a:prstGeom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solidFill>
                  <a:srgbClr val="262626"/>
                </a:solidFill>
                <a:latin typeface="Century Gothic"/>
                <a:cs typeface="Century Gothic"/>
              </a:rPr>
              <a:t>Convex </a:t>
            </a:r>
            <a:endParaRPr lang="en-US" altLang="ja-JP" dirty="0">
              <a:solidFill>
                <a:srgbClr val="262626"/>
              </a:solidFill>
              <a:latin typeface="Century Gothic"/>
              <a:cs typeface="Century Gothic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5100153" y="2977454"/>
            <a:ext cx="1212797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rgbClr val="FFFFFF"/>
                </a:solidFill>
                <a:latin typeface="Century Gothic"/>
                <a:cs typeface="Century Gothic"/>
              </a:rPr>
              <a:t>Flat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6989244" y="2977454"/>
            <a:ext cx="1417019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rgbClr val="FFFFFF"/>
                </a:solidFill>
                <a:latin typeface="Century Gothic"/>
                <a:cs typeface="Century Gothic"/>
              </a:rPr>
              <a:t>Reverse</a:t>
            </a:r>
            <a:endParaRPr lang="en-US" altLang="ja-JP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9786" y="4632234"/>
            <a:ext cx="1268798" cy="712997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8850" y="4632234"/>
            <a:ext cx="1249127" cy="712997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0395" y="4632207"/>
            <a:ext cx="1276332" cy="713024"/>
          </a:xfrm>
          <a:prstGeom prst="rect">
            <a:avLst/>
          </a:prstGeom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2" name="正方形/長方形 61"/>
          <p:cNvSpPr/>
          <p:nvPr/>
        </p:nvSpPr>
        <p:spPr>
          <a:xfrm>
            <a:off x="2761926" y="4259645"/>
            <a:ext cx="1328759" cy="369332"/>
          </a:xfrm>
          <a:prstGeom prst="rect">
            <a:avLst/>
          </a:prstGeom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Parallel  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4815933" y="4259645"/>
            <a:ext cx="1513727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rgbClr val="FFFFFF"/>
                </a:solidFill>
                <a:latin typeface="Century Gothic"/>
                <a:cs typeface="Century Gothic"/>
              </a:rPr>
              <a:t>Slanted R 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6989244" y="4259645"/>
            <a:ext cx="1417019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latin typeface="Century Gothic"/>
                <a:cs typeface="Century Gothic"/>
              </a:rPr>
              <a:t>Slanted L</a:t>
            </a:r>
            <a:endParaRPr lang="en-US" altLang="ja-JP" dirty="0">
              <a:latin typeface="Century Gothic"/>
              <a:cs typeface="Century Gothic"/>
            </a:endParaRPr>
          </a:p>
        </p:txBody>
      </p:sp>
      <p:pic>
        <p:nvPicPr>
          <p:cNvPr id="67" name="図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1666" y="6070641"/>
            <a:ext cx="1228675" cy="697698"/>
          </a:xfrm>
          <a:prstGeom prst="rect">
            <a:avLst/>
          </a:prstGeom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8713" y="6070640"/>
            <a:ext cx="1231872" cy="697698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9" name="図 6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0805" y="6070640"/>
            <a:ext cx="1235922" cy="697698"/>
          </a:xfrm>
          <a:prstGeom prst="rect">
            <a:avLst/>
          </a:prstGeom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0" name="正方形/長方形 69"/>
          <p:cNvSpPr/>
          <p:nvPr/>
        </p:nvSpPr>
        <p:spPr>
          <a:xfrm>
            <a:off x="2548811" y="5669363"/>
            <a:ext cx="1658842" cy="369332"/>
          </a:xfrm>
          <a:prstGeom prst="rect">
            <a:avLst/>
          </a:prstGeom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Coincident  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4711433" y="5669363"/>
            <a:ext cx="1643442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rgbClr val="FFFFFF"/>
                </a:solidFill>
                <a:latin typeface="Century Gothic"/>
                <a:cs typeface="Century Gothic"/>
              </a:rPr>
              <a:t>Deviated R 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6884744" y="5669363"/>
            <a:ext cx="1692548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latin typeface="Century Gothic"/>
                <a:cs typeface="Century Gothic"/>
              </a:rPr>
              <a:t>Deviated L</a:t>
            </a:r>
            <a:endParaRPr lang="en-US" altLang="ja-JP" dirty="0">
              <a:latin typeface="Century Gothic"/>
              <a:cs typeface="Century Gothic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3" y="586872"/>
            <a:ext cx="2606353" cy="115830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/>
          <p:cNvSpPr/>
          <p:nvPr/>
        </p:nvSpPr>
        <p:spPr>
          <a:xfrm>
            <a:off x="3" y="1745181"/>
            <a:ext cx="2606353" cy="122446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" y="2146110"/>
            <a:ext cx="24561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latin typeface="Century Gothic"/>
                <a:cs typeface="Century Gothic"/>
              </a:rPr>
              <a:t>Buccal</a:t>
            </a:r>
            <a:r>
              <a:rPr lang="en-US" altLang="ja-JP" sz="2400" dirty="0" smtClean="0">
                <a:latin typeface="Century Gothic"/>
                <a:cs typeface="Century Gothic"/>
              </a:rPr>
              <a:t> corridor</a:t>
            </a: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" y="735643"/>
            <a:ext cx="260635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Smile width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3" y="2998853"/>
            <a:ext cx="2606353" cy="126129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-1" y="3220591"/>
            <a:ext cx="260635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latin typeface="Century Gothic"/>
                <a:cs typeface="Century Gothic"/>
              </a:rPr>
              <a:t>Interincisal</a:t>
            </a:r>
            <a:r>
              <a:rPr lang="en-US" altLang="ja-JP" sz="2400" dirty="0" smtClean="0">
                <a:latin typeface="Century Gothic"/>
                <a:cs typeface="Century Gothic"/>
              </a:rPr>
              <a:t> curve 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3" y="4260149"/>
            <a:ext cx="2606353" cy="141108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-1" y="4386791"/>
            <a:ext cx="2606355" cy="1200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latin typeface="Century Gothic"/>
                <a:cs typeface="Century Gothic"/>
              </a:rPr>
              <a:t>Occlusal</a:t>
            </a:r>
            <a:r>
              <a:rPr lang="en-US" altLang="ja-JP" sz="2400" dirty="0" smtClean="0">
                <a:latin typeface="Century Gothic"/>
                <a:cs typeface="Century Gothic"/>
              </a:rPr>
              <a:t> plane </a:t>
            </a:r>
          </a:p>
          <a:p>
            <a:r>
              <a:rPr lang="en-US" altLang="ja-JP" sz="2400" dirty="0" smtClean="0">
                <a:latin typeface="Century Gothic"/>
                <a:cs typeface="Century Gothic"/>
              </a:rPr>
              <a:t>vs. </a:t>
            </a:r>
          </a:p>
          <a:p>
            <a:r>
              <a:rPr lang="en-US" altLang="ja-JP" sz="2400" dirty="0" smtClean="0">
                <a:latin typeface="Century Gothic"/>
                <a:cs typeface="Century Gothic"/>
              </a:rPr>
              <a:t>commissural line</a:t>
            </a:r>
          </a:p>
        </p:txBody>
      </p:sp>
      <p:sp>
        <p:nvSpPr>
          <p:cNvPr id="88" name="正方形/長方形 87"/>
          <p:cNvSpPr/>
          <p:nvPr/>
        </p:nvSpPr>
        <p:spPr>
          <a:xfrm>
            <a:off x="3" y="5669646"/>
            <a:ext cx="2606353" cy="122680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-1" y="5669647"/>
            <a:ext cx="2606355" cy="1200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Upper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interincisal</a:t>
            </a:r>
            <a:r>
              <a:rPr lang="en-US" altLang="ja-JP" sz="2400" dirty="0" smtClean="0">
                <a:latin typeface="Century Gothic"/>
                <a:cs typeface="Century Gothic"/>
              </a:rPr>
              <a:t> line vs. midline </a:t>
            </a:r>
          </a:p>
        </p:txBody>
      </p:sp>
      <p:cxnSp>
        <p:nvCxnSpPr>
          <p:cNvPr id="90" name="直線コネクタ 89"/>
          <p:cNvCxnSpPr/>
          <p:nvPr/>
        </p:nvCxnSpPr>
        <p:spPr>
          <a:xfrm>
            <a:off x="1" y="5669647"/>
            <a:ext cx="876678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/>
          <p:cNvCxnSpPr/>
          <p:nvPr/>
        </p:nvCxnSpPr>
        <p:spPr>
          <a:xfrm>
            <a:off x="-1" y="4255870"/>
            <a:ext cx="876678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/>
          <p:cNvCxnSpPr/>
          <p:nvPr/>
        </p:nvCxnSpPr>
        <p:spPr>
          <a:xfrm>
            <a:off x="-1" y="2969643"/>
            <a:ext cx="876678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/>
        </p:nvCxnSpPr>
        <p:spPr>
          <a:xfrm>
            <a:off x="0" y="1742661"/>
            <a:ext cx="876678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図 6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7365" y="865495"/>
            <a:ext cx="1369325" cy="766822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3" name="図 7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3061" y="866810"/>
            <a:ext cx="1464063" cy="751704"/>
          </a:xfrm>
          <a:prstGeom prst="rect">
            <a:avLst/>
          </a:prstGeom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4" name="図 7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2415" y="866810"/>
            <a:ext cx="1337134" cy="746582"/>
          </a:xfrm>
          <a:prstGeom prst="rect">
            <a:avLst/>
          </a:prstGeom>
        </p:spPr>
      </p:pic>
      <p:sp>
        <p:nvSpPr>
          <p:cNvPr id="75" name="正方形/長方形 74"/>
          <p:cNvSpPr/>
          <p:nvPr/>
        </p:nvSpPr>
        <p:spPr>
          <a:xfrm>
            <a:off x="6825912" y="496163"/>
            <a:ext cx="1380244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rgbClr val="FFFFFF"/>
                </a:solidFill>
                <a:latin typeface="Century Gothic"/>
                <a:cs typeface="Century Gothic"/>
              </a:rPr>
              <a:t>12〜14</a:t>
            </a:r>
            <a:endParaRPr lang="en-US" altLang="ja-JP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4610338" y="496163"/>
            <a:ext cx="1588246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lvl="1">
              <a:buClr>
                <a:schemeClr val="bg1"/>
              </a:buClr>
              <a:buFont typeface="Wingdings" charset="2"/>
              <a:buChar char="n"/>
            </a:pPr>
            <a:r>
              <a:rPr lang="en-US" altLang="ja-JP" dirty="0" smtClean="0">
                <a:solidFill>
                  <a:srgbClr val="FFFFFF"/>
                </a:solidFill>
                <a:latin typeface="Century Gothic"/>
                <a:cs typeface="Century Gothic"/>
              </a:rPr>
              <a:t>10</a:t>
            </a:r>
            <a:endParaRPr lang="en-US" altLang="ja-JP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78" name="図 7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16923" y="2797442"/>
            <a:ext cx="3164910" cy="1833104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7" name="正方形/長方形 56"/>
          <p:cNvSpPr/>
          <p:nvPr/>
        </p:nvSpPr>
        <p:spPr>
          <a:xfrm>
            <a:off x="0" y="0"/>
            <a:ext cx="12198259" cy="5847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" y="0"/>
            <a:ext cx="6038031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Esthetic Analysis - </a:t>
            </a:r>
            <a:r>
              <a:rPr lang="en-US" altLang="ja-JP" sz="3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Dentolabial</a:t>
            </a:r>
            <a:endParaRPr kumimoji="1" lang="ja-JP" altLang="en-US" sz="3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正方形/長方形 78"/>
          <p:cNvSpPr/>
          <p:nvPr/>
        </p:nvSpPr>
        <p:spPr>
          <a:xfrm>
            <a:off x="3" y="591709"/>
            <a:ext cx="2606353" cy="116765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/>
          <p:cNvSpPr/>
          <p:nvPr/>
        </p:nvSpPr>
        <p:spPr>
          <a:xfrm>
            <a:off x="3" y="1745181"/>
            <a:ext cx="2606353" cy="125367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" y="1949035"/>
            <a:ext cx="24561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Tooth proportion </a:t>
            </a: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" y="735643"/>
            <a:ext cx="260635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Tooth</a:t>
            </a:r>
          </a:p>
          <a:p>
            <a:r>
              <a:rPr lang="en-US" altLang="ja-JP" sz="2400" dirty="0" smtClean="0">
                <a:latin typeface="Century Gothic"/>
                <a:cs typeface="Century Gothic"/>
              </a:rPr>
              <a:t>arrangement 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3" y="2998853"/>
            <a:ext cx="2606353" cy="121951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-1" y="3203879"/>
            <a:ext cx="260635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Gingival margins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3" y="4218370"/>
            <a:ext cx="2606353" cy="128574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-2" y="4699860"/>
            <a:ext cx="260635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ctr"/>
            <a:r>
              <a:rPr lang="en-US" altLang="ja-JP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Papillae</a:t>
            </a:r>
            <a:endParaRPr lang="en-US" altLang="ja-JP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3" y="5504116"/>
            <a:ext cx="2606353" cy="135388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-2" y="5980904"/>
            <a:ext cx="260635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ctr"/>
            <a:r>
              <a:rPr lang="en-US" altLang="ja-JP" sz="2400" dirty="0" smtClean="0">
                <a:latin typeface="Century Gothic"/>
                <a:cs typeface="Century Gothic"/>
              </a:rPr>
              <a:t>Biotype</a:t>
            </a:r>
            <a:endParaRPr lang="en-US" altLang="ja-JP" sz="2400" dirty="0">
              <a:latin typeface="Century Gothic"/>
              <a:cs typeface="Century Gothic"/>
            </a:endParaRPr>
          </a:p>
        </p:txBody>
      </p:sp>
      <p:cxnSp>
        <p:nvCxnSpPr>
          <p:cNvPr id="91" name="直線コネクタ 90"/>
          <p:cNvCxnSpPr/>
          <p:nvPr/>
        </p:nvCxnSpPr>
        <p:spPr>
          <a:xfrm>
            <a:off x="-1" y="4229208"/>
            <a:ext cx="876678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/>
          <p:cNvCxnSpPr/>
          <p:nvPr/>
        </p:nvCxnSpPr>
        <p:spPr>
          <a:xfrm>
            <a:off x="-1" y="2984761"/>
            <a:ext cx="876678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/>
        </p:nvCxnSpPr>
        <p:spPr>
          <a:xfrm>
            <a:off x="0" y="1757779"/>
            <a:ext cx="876678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7" name="図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340" y="936200"/>
            <a:ext cx="1537493" cy="701181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8" name="図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186" y="936200"/>
            <a:ext cx="1537493" cy="701181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9" name="図 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813" y="936200"/>
            <a:ext cx="1537493" cy="701181"/>
          </a:xfrm>
          <a:prstGeom prst="rect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0" name="正方形/長方形 99"/>
          <p:cNvSpPr/>
          <p:nvPr/>
        </p:nvSpPr>
        <p:spPr>
          <a:xfrm>
            <a:off x="2814535" y="528211"/>
            <a:ext cx="1336974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Regular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1" name="正方形/長方形 100"/>
          <p:cNvSpPr/>
          <p:nvPr/>
        </p:nvSpPr>
        <p:spPr>
          <a:xfrm>
            <a:off x="4552545" y="528211"/>
            <a:ext cx="1503880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latin typeface="Century Gothic"/>
                <a:cs typeface="Century Gothic"/>
              </a:rPr>
              <a:t>Crowded</a:t>
            </a:r>
          </a:p>
        </p:txBody>
      </p:sp>
      <p:sp>
        <p:nvSpPr>
          <p:cNvPr id="102" name="正方形/長方形 101"/>
          <p:cNvSpPr/>
          <p:nvPr/>
        </p:nvSpPr>
        <p:spPr>
          <a:xfrm>
            <a:off x="6402813" y="528211"/>
            <a:ext cx="1613367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Diastema</a:t>
            </a:r>
            <a:endParaRPr lang="en-US" altLang="ja-JP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9287144" y="4785342"/>
            <a:ext cx="184331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Tooth</a:t>
            </a:r>
            <a:r>
              <a:rPr lang="en-US" sz="24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Color</a:t>
            </a:r>
            <a:endParaRPr lang="ja-JP" alt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9287144" y="5236522"/>
            <a:ext cx="2654730" cy="646331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dirty="0" smtClean="0">
                <a:latin typeface="Century Gothic"/>
                <a:cs typeface="Century Gothic"/>
              </a:rPr>
              <a:t>WNL 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      </a:t>
            </a:r>
          </a:p>
          <a:p>
            <a:pPr>
              <a:buFont typeface="Wingdings" charset="2"/>
              <a:buChar char="n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Correction Planned      </a:t>
            </a:r>
            <a:endParaRPr lang="ja-JP" alt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545" y="2162470"/>
            <a:ext cx="1537493" cy="701181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301" y="2162470"/>
            <a:ext cx="1537493" cy="701181"/>
          </a:xfrm>
          <a:prstGeom prst="rect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301" y="3398416"/>
            <a:ext cx="1537493" cy="701181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2545" y="3398416"/>
            <a:ext cx="1537493" cy="70118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340" y="2162470"/>
            <a:ext cx="1537493" cy="701181"/>
          </a:xfrm>
          <a:prstGeom prst="rect">
            <a:avLst/>
          </a:prstGeom>
        </p:spPr>
      </p:pic>
      <p:sp>
        <p:nvSpPr>
          <p:cNvPr id="39" name="正方形/長方形 38"/>
          <p:cNvSpPr/>
          <p:nvPr/>
        </p:nvSpPr>
        <p:spPr>
          <a:xfrm>
            <a:off x="2814535" y="1739363"/>
            <a:ext cx="1336974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Normal 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6402813" y="1739363"/>
            <a:ext cx="1613367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Abnormal 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340" y="3398416"/>
            <a:ext cx="1537493" cy="701181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2730985" y="2975309"/>
            <a:ext cx="1580168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Symmetric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4453188" y="2975309"/>
            <a:ext cx="1745272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Concerned 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6402813" y="2975309"/>
            <a:ext cx="1718197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solidFill>
                  <a:srgbClr val="000000"/>
                </a:solidFill>
                <a:latin typeface="Century Gothic"/>
                <a:cs typeface="Century Gothic"/>
              </a:rPr>
              <a:t>Asymmetric</a:t>
            </a:r>
            <a:endParaRPr lang="en-US" altLang="ja-JP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535" y="4673663"/>
            <a:ext cx="1537493" cy="701181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3" name="正方形/長方形 52"/>
          <p:cNvSpPr/>
          <p:nvPr/>
        </p:nvSpPr>
        <p:spPr>
          <a:xfrm>
            <a:off x="2889730" y="4250556"/>
            <a:ext cx="1336974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solidFill>
                  <a:srgbClr val="000000"/>
                </a:solidFill>
                <a:latin typeface="Century Gothic"/>
                <a:cs typeface="Century Gothic"/>
              </a:rPr>
              <a:t>Present</a:t>
            </a:r>
            <a:endParaRPr lang="en-US" altLang="ja-JP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4627740" y="4250556"/>
            <a:ext cx="1503880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Absent</a:t>
            </a:r>
          </a:p>
        </p:txBody>
      </p:sp>
      <p:sp>
        <p:nvSpPr>
          <p:cNvPr id="62" name="正方形/長方形 61"/>
          <p:cNvSpPr/>
          <p:nvPr/>
        </p:nvSpPr>
        <p:spPr>
          <a:xfrm>
            <a:off x="6820563" y="5517193"/>
            <a:ext cx="891055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Thin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64" name="直線コネクタ 63"/>
          <p:cNvCxnSpPr/>
          <p:nvPr/>
        </p:nvCxnSpPr>
        <p:spPr>
          <a:xfrm>
            <a:off x="1" y="5502527"/>
            <a:ext cx="876678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図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2119" y="4654504"/>
            <a:ext cx="1579501" cy="720339"/>
          </a:xfrm>
          <a:prstGeom prst="rect">
            <a:avLst/>
          </a:prstGeom>
        </p:spPr>
      </p:pic>
      <p:sp>
        <p:nvSpPr>
          <p:cNvPr id="67" name="正方形/長方形 66"/>
          <p:cNvSpPr/>
          <p:nvPr/>
        </p:nvSpPr>
        <p:spPr>
          <a:xfrm>
            <a:off x="4453188" y="1732834"/>
            <a:ext cx="1745272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solidFill>
                  <a:srgbClr val="000000"/>
                </a:solidFill>
                <a:latin typeface="Century Gothic"/>
                <a:cs typeface="Century Gothic"/>
              </a:rPr>
              <a:t>Concerned </a:t>
            </a:r>
          </a:p>
        </p:txBody>
      </p:sp>
      <p:pic>
        <p:nvPicPr>
          <p:cNvPr id="71" name="図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9129" y="5955470"/>
            <a:ext cx="571969" cy="814674"/>
          </a:xfrm>
          <a:prstGeom prst="rect">
            <a:avLst/>
          </a:prstGeom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1815" y="2797442"/>
            <a:ext cx="3164910" cy="1303651"/>
          </a:xfrm>
          <a:prstGeom prst="rect">
            <a:avLst/>
          </a:prstGeom>
        </p:spPr>
      </p:pic>
      <p:sp>
        <p:nvSpPr>
          <p:cNvPr id="49" name="正方形/長方形 48"/>
          <p:cNvSpPr/>
          <p:nvPr/>
        </p:nvSpPr>
        <p:spPr>
          <a:xfrm>
            <a:off x="0" y="0"/>
            <a:ext cx="12198259" cy="5847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" y="0"/>
            <a:ext cx="7221047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Esthetic Analysis - Dental &amp; Gingival</a:t>
            </a:r>
            <a:endParaRPr kumimoji="1" lang="ja-JP" altLang="en-US" sz="3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9057629" y="6233060"/>
            <a:ext cx="860018" cy="954316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正方形/長方形 64"/>
          <p:cNvSpPr/>
          <p:nvPr/>
        </p:nvSpPr>
        <p:spPr>
          <a:xfrm>
            <a:off x="4909357" y="5502527"/>
            <a:ext cx="1336974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Thick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68" name="図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2648" y="5940804"/>
            <a:ext cx="885958" cy="814674"/>
          </a:xfrm>
          <a:prstGeom prst="rect">
            <a:avLst/>
          </a:prstGeom>
        </p:spPr>
      </p:pic>
      <p:sp>
        <p:nvSpPr>
          <p:cNvPr id="72" name="正方形/長方形 71"/>
          <p:cNvSpPr/>
          <p:nvPr/>
        </p:nvSpPr>
        <p:spPr>
          <a:xfrm>
            <a:off x="2772953" y="5502527"/>
            <a:ext cx="1503880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latin typeface="Century Gothic"/>
                <a:cs typeface="Century Gothic"/>
              </a:rPr>
              <a:t>Moderate </a:t>
            </a:r>
          </a:p>
        </p:txBody>
      </p:sp>
      <p:pic>
        <p:nvPicPr>
          <p:cNvPr id="73" name="図 7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6298" y="5940804"/>
            <a:ext cx="726418" cy="814674"/>
          </a:xfrm>
          <a:prstGeom prst="rect">
            <a:avLst/>
          </a:prstGeom>
          <a:ln w="57150" cap="flat" cmpd="thickThin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正方形/長方形 78"/>
          <p:cNvSpPr/>
          <p:nvPr/>
        </p:nvSpPr>
        <p:spPr>
          <a:xfrm>
            <a:off x="3" y="591709"/>
            <a:ext cx="2606353" cy="116765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/>
          <p:cNvSpPr/>
          <p:nvPr/>
        </p:nvSpPr>
        <p:spPr>
          <a:xfrm>
            <a:off x="3" y="1745181"/>
            <a:ext cx="2606353" cy="125367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" y="1949035"/>
            <a:ext cx="24561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Tooth proportion </a:t>
            </a: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" y="735643"/>
            <a:ext cx="260635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Tooth</a:t>
            </a:r>
          </a:p>
          <a:p>
            <a:r>
              <a:rPr lang="en-US" altLang="ja-JP" sz="2400" dirty="0" smtClean="0">
                <a:latin typeface="Century Gothic"/>
                <a:cs typeface="Century Gothic"/>
              </a:rPr>
              <a:t>arrangement 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3" y="2998853"/>
            <a:ext cx="2606353" cy="121951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-1" y="3203879"/>
            <a:ext cx="260635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Gingival margins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3" y="4218370"/>
            <a:ext cx="2606353" cy="128574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-2" y="4699860"/>
            <a:ext cx="260635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ctr"/>
            <a:r>
              <a:rPr lang="en-US" altLang="ja-JP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Papillae</a:t>
            </a:r>
            <a:endParaRPr lang="en-US" altLang="ja-JP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3" y="5504116"/>
            <a:ext cx="2606353" cy="135388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-2" y="5980904"/>
            <a:ext cx="260635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ctr"/>
            <a:r>
              <a:rPr lang="en-US" altLang="ja-JP" sz="2400" dirty="0" smtClean="0">
                <a:latin typeface="Century Gothic"/>
                <a:cs typeface="Century Gothic"/>
              </a:rPr>
              <a:t>Biotype</a:t>
            </a:r>
            <a:endParaRPr lang="en-US" altLang="ja-JP" sz="2400" dirty="0">
              <a:latin typeface="Century Gothic"/>
              <a:cs typeface="Century Gothic"/>
            </a:endParaRPr>
          </a:p>
        </p:txBody>
      </p:sp>
      <p:cxnSp>
        <p:nvCxnSpPr>
          <p:cNvPr id="91" name="直線コネクタ 90"/>
          <p:cNvCxnSpPr/>
          <p:nvPr/>
        </p:nvCxnSpPr>
        <p:spPr>
          <a:xfrm>
            <a:off x="-1" y="4229208"/>
            <a:ext cx="876678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/>
          <p:cNvCxnSpPr/>
          <p:nvPr/>
        </p:nvCxnSpPr>
        <p:spPr>
          <a:xfrm>
            <a:off x="-1" y="2984761"/>
            <a:ext cx="876678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/>
        </p:nvCxnSpPr>
        <p:spPr>
          <a:xfrm>
            <a:off x="0" y="1757779"/>
            <a:ext cx="876678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正方形/長方形 99"/>
          <p:cNvSpPr/>
          <p:nvPr/>
        </p:nvSpPr>
        <p:spPr>
          <a:xfrm>
            <a:off x="2814535" y="528211"/>
            <a:ext cx="1336974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Regular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1" name="正方形/長方形 100"/>
          <p:cNvSpPr/>
          <p:nvPr/>
        </p:nvSpPr>
        <p:spPr>
          <a:xfrm>
            <a:off x="4552545" y="528211"/>
            <a:ext cx="1503880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latin typeface="Century Gothic"/>
                <a:cs typeface="Century Gothic"/>
              </a:rPr>
              <a:t>Crowded</a:t>
            </a:r>
          </a:p>
        </p:txBody>
      </p:sp>
      <p:sp>
        <p:nvSpPr>
          <p:cNvPr id="102" name="正方形/長方形 101"/>
          <p:cNvSpPr/>
          <p:nvPr/>
        </p:nvSpPr>
        <p:spPr>
          <a:xfrm>
            <a:off x="6402813" y="528211"/>
            <a:ext cx="1613367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Diastema</a:t>
            </a:r>
            <a:endParaRPr lang="en-US" altLang="ja-JP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9287144" y="4785342"/>
            <a:ext cx="184331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Tooth</a:t>
            </a:r>
            <a:r>
              <a:rPr lang="en-US" sz="24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Color</a:t>
            </a:r>
            <a:endParaRPr lang="ja-JP" alt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9287144" y="5236522"/>
            <a:ext cx="2654730" cy="646331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dirty="0" smtClean="0">
                <a:latin typeface="Century Gothic"/>
                <a:cs typeface="Century Gothic"/>
              </a:rPr>
              <a:t>WNL 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      </a:t>
            </a:r>
          </a:p>
          <a:p>
            <a:pPr>
              <a:buFont typeface="Wingdings" charset="2"/>
              <a:buChar char="n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Correction Planned      </a:t>
            </a:r>
            <a:endParaRPr lang="ja-JP" alt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2814535" y="1739363"/>
            <a:ext cx="1336974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Normal 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6402813" y="1739363"/>
            <a:ext cx="1613367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Abnormal 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730985" y="2975309"/>
            <a:ext cx="1580168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Symmetric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4453188" y="2975309"/>
            <a:ext cx="1745272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solidFill>
                  <a:srgbClr val="000000"/>
                </a:solidFill>
                <a:latin typeface="Century Gothic"/>
                <a:cs typeface="Century Gothic"/>
              </a:rPr>
              <a:t>Concerned 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6402813" y="2975309"/>
            <a:ext cx="1718197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Asymmetric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2889730" y="4250556"/>
            <a:ext cx="1336974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solidFill>
                  <a:srgbClr val="000000"/>
                </a:solidFill>
                <a:latin typeface="Century Gothic"/>
                <a:cs typeface="Century Gothic"/>
              </a:rPr>
              <a:t>Present</a:t>
            </a:r>
            <a:endParaRPr lang="en-US" altLang="ja-JP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4627740" y="4250556"/>
            <a:ext cx="1503880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Absent</a:t>
            </a:r>
          </a:p>
        </p:txBody>
      </p:sp>
      <p:cxnSp>
        <p:nvCxnSpPr>
          <p:cNvPr id="64" name="直線コネクタ 63"/>
          <p:cNvCxnSpPr/>
          <p:nvPr/>
        </p:nvCxnSpPr>
        <p:spPr>
          <a:xfrm>
            <a:off x="1" y="5502527"/>
            <a:ext cx="876678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/>
          <p:cNvSpPr/>
          <p:nvPr/>
        </p:nvSpPr>
        <p:spPr>
          <a:xfrm>
            <a:off x="4453188" y="1732834"/>
            <a:ext cx="1745272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solidFill>
                  <a:srgbClr val="000000"/>
                </a:solidFill>
                <a:latin typeface="Century Gothic"/>
                <a:cs typeface="Century Gothic"/>
              </a:rPr>
              <a:t>Concerned 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0" y="0"/>
            <a:ext cx="12198259" cy="5847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" y="0"/>
            <a:ext cx="7221047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Esthetic Analysis - Dental &amp; Gingival</a:t>
            </a:r>
            <a:endParaRPr kumimoji="1" lang="ja-JP" altLang="en-US" sz="3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68" name="図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883" y="4699860"/>
            <a:ext cx="1596403" cy="668805"/>
          </a:xfrm>
          <a:prstGeom prst="rect">
            <a:avLst/>
          </a:prstGeom>
        </p:spPr>
      </p:pic>
      <p:pic>
        <p:nvPicPr>
          <p:cNvPr id="72" name="図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914" y="4699860"/>
            <a:ext cx="1596404" cy="668805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3" name="図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815" y="3136951"/>
            <a:ext cx="3164910" cy="1648391"/>
          </a:xfrm>
          <a:prstGeom prst="rect">
            <a:avLst/>
          </a:prstGeom>
        </p:spPr>
      </p:pic>
      <p:pic>
        <p:nvPicPr>
          <p:cNvPr id="74" name="図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914" y="3438439"/>
            <a:ext cx="1596404" cy="668805"/>
          </a:xfrm>
          <a:prstGeom prst="rect">
            <a:avLst/>
          </a:prstGeom>
        </p:spPr>
      </p:pic>
      <p:pic>
        <p:nvPicPr>
          <p:cNvPr id="75" name="図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313" y="3438439"/>
            <a:ext cx="1596400" cy="668805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6" name="図 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364" y="3431331"/>
            <a:ext cx="1613367" cy="675913"/>
          </a:xfrm>
          <a:prstGeom prst="rect">
            <a:avLst/>
          </a:prstGeom>
        </p:spPr>
      </p:pic>
      <p:pic>
        <p:nvPicPr>
          <p:cNvPr id="77" name="図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914" y="2190542"/>
            <a:ext cx="1596404" cy="668805"/>
          </a:xfrm>
          <a:prstGeom prst="rect">
            <a:avLst/>
          </a:prstGeom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8" name="図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053" y="2181264"/>
            <a:ext cx="1618549" cy="678084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364" y="2181264"/>
            <a:ext cx="1596403" cy="668806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914" y="940664"/>
            <a:ext cx="1596404" cy="668805"/>
          </a:xfrm>
          <a:prstGeom prst="rect">
            <a:avLst/>
          </a:prstGeom>
        </p:spPr>
      </p:pic>
      <p:pic>
        <p:nvPicPr>
          <p:cNvPr id="95" name="図 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2302" y="957466"/>
            <a:ext cx="1445534" cy="605599"/>
          </a:xfrm>
          <a:prstGeom prst="rect">
            <a:avLst/>
          </a:prstGeom>
        </p:spPr>
      </p:pic>
      <p:pic>
        <p:nvPicPr>
          <p:cNvPr id="96" name="図 9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3146" y="940664"/>
            <a:ext cx="1596404" cy="668806"/>
          </a:xfrm>
          <a:prstGeom prst="rect">
            <a:avLst/>
          </a:prstGeom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1" name="正方形/長方形 50"/>
          <p:cNvSpPr/>
          <p:nvPr/>
        </p:nvSpPr>
        <p:spPr>
          <a:xfrm>
            <a:off x="6820563" y="5517193"/>
            <a:ext cx="891055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Thin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9129" y="5955470"/>
            <a:ext cx="571969" cy="814674"/>
          </a:xfrm>
          <a:prstGeom prst="rect">
            <a:avLst/>
          </a:prstGeom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0" name="正方形/長方形 59"/>
          <p:cNvSpPr/>
          <p:nvPr/>
        </p:nvSpPr>
        <p:spPr>
          <a:xfrm>
            <a:off x="4909357" y="5502527"/>
            <a:ext cx="1336974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n"/>
            </a:pP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Thick</a:t>
            </a:r>
            <a:endParaRPr lang="en-US" altLang="ja-JP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2648" y="5940804"/>
            <a:ext cx="885958" cy="81467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2772953" y="5502527"/>
            <a:ext cx="1503880" cy="3693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8EB4E3"/>
              </a:buClr>
              <a:buFont typeface="Wingdings" charset="2"/>
              <a:buChar char="n"/>
            </a:pPr>
            <a:r>
              <a:rPr lang="en-US" altLang="ja-JP" dirty="0" smtClean="0">
                <a:latin typeface="Century Gothic"/>
                <a:cs typeface="Century Gothic"/>
              </a:rPr>
              <a:t>Moderate </a:t>
            </a:r>
          </a:p>
        </p:txBody>
      </p:sp>
      <p:pic>
        <p:nvPicPr>
          <p:cNvPr id="66" name="図 6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6298" y="5940804"/>
            <a:ext cx="726418" cy="814674"/>
          </a:xfrm>
          <a:prstGeom prst="rect">
            <a:avLst/>
          </a:prstGeom>
          <a:ln w="57150" cap="flat" cmpd="thickThin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7261</TotalTime>
  <Words>541</Words>
  <Application>Microsoft Macintosh PowerPoint</Application>
  <PresentationFormat>ユーザー設定</PresentationFormat>
  <Paragraphs>207</Paragraphs>
  <Slides>13</Slides>
  <Notes>1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4" baseType="lpstr">
      <vt:lpstr>Office 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</vt:vector>
  </TitlesOfParts>
  <Company>日高歯科クリニック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日高 豊彦</dc:creator>
  <cp:lastModifiedBy>日高 豊彦</cp:lastModifiedBy>
  <cp:revision>386</cp:revision>
  <dcterms:created xsi:type="dcterms:W3CDTF">2017-12-07T02:39:34Z</dcterms:created>
  <dcterms:modified xsi:type="dcterms:W3CDTF">2017-12-07T02:44:34Z</dcterms:modified>
</cp:coreProperties>
</file>